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5"/>
  </p:notesMasterIdLst>
  <p:sldIdLst>
    <p:sldId id="256" r:id="rId5"/>
    <p:sldId id="257" r:id="rId6"/>
    <p:sldId id="271" r:id="rId7"/>
    <p:sldId id="259" r:id="rId8"/>
    <p:sldId id="280" r:id="rId9"/>
    <p:sldId id="272" r:id="rId10"/>
    <p:sldId id="276" r:id="rId11"/>
    <p:sldId id="275" r:id="rId12"/>
    <p:sldId id="277" r:id="rId13"/>
    <p:sldId id="278" r:id="rId14"/>
    <p:sldId id="279" r:id="rId15"/>
    <p:sldId id="281" r:id="rId16"/>
    <p:sldId id="283" r:id="rId17"/>
    <p:sldId id="284" r:id="rId18"/>
    <p:sldId id="282" r:id="rId19"/>
    <p:sldId id="286" r:id="rId20"/>
    <p:sldId id="274" r:id="rId21"/>
    <p:sldId id="273" r:id="rId22"/>
    <p:sldId id="269" r:id="rId23"/>
    <p:sldId id="258"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85A"/>
    <a:srgbClr val="FBD607"/>
    <a:srgbClr val="FBDD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429" autoAdjust="0"/>
  </p:normalViewPr>
  <p:slideViewPr>
    <p:cSldViewPr snapToGrid="0">
      <p:cViewPr varScale="1">
        <p:scale>
          <a:sx n="46" d="100"/>
          <a:sy n="46" d="100"/>
        </p:scale>
        <p:origin x="127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yourself.</a:t>
            </a:r>
          </a:p>
          <a:p>
            <a:pPr marL="342900" indent="-342900">
              <a:buFont typeface="Arial" panose="020B0604020202020204" pitchFamily="34" charset="0"/>
              <a:buChar char="•"/>
            </a:pPr>
            <a:r>
              <a:rPr lang="en-US" dirty="0"/>
              <a:t>I am an experienced software developer.</a:t>
            </a:r>
          </a:p>
          <a:p>
            <a:pPr marL="342900" indent="-342900">
              <a:buFont typeface="Arial" panose="020B0604020202020204" pitchFamily="34" charset="0"/>
              <a:buChar char="•"/>
            </a:pPr>
            <a:r>
              <a:rPr lang="en-US" dirty="0"/>
              <a:t>I have been coding since I got near a keyboard for the first time.</a:t>
            </a:r>
          </a:p>
          <a:p>
            <a:pPr marL="342900" indent="-342900">
              <a:buFont typeface="Arial" panose="020B0604020202020204" pitchFamily="34" charset="0"/>
              <a:buChar char="•"/>
            </a:pPr>
            <a:r>
              <a:rPr lang="en-US" dirty="0"/>
              <a:t>By SyteLine journey started in 2013 on v8.03.11.  </a:t>
            </a:r>
          </a:p>
          <a:p>
            <a:pPr marL="342900" indent="-342900">
              <a:buFont typeface="Arial" panose="020B0604020202020204" pitchFamily="34" charset="0"/>
              <a:buChar char="•"/>
            </a:pPr>
            <a:r>
              <a:rPr lang="en-US" dirty="0"/>
              <a:t>13 years – lucky number 13</a:t>
            </a:r>
          </a:p>
          <a:p>
            <a:pPr marL="342900" indent="-342900">
              <a:buFont typeface="Arial" panose="020B0604020202020204" pitchFamily="34" charset="0"/>
              <a:buChar char="•"/>
            </a:pPr>
            <a:r>
              <a:rPr lang="en-US" dirty="0"/>
              <a:t>I have led 3 SyteLine implementations bringing different acquisitions into SyteLine ERP.</a:t>
            </a:r>
          </a:p>
          <a:p>
            <a:pPr marL="342900" indent="-342900">
              <a:buFont typeface="Arial" panose="020B0604020202020204" pitchFamily="34" charset="0"/>
              <a:buChar char="•"/>
            </a:pPr>
            <a:r>
              <a:rPr lang="en-US" dirty="0"/>
              <a:t>I have led two upgrade projects one in 2020 at the heart covid from 8 to 10 </a:t>
            </a:r>
          </a:p>
          <a:p>
            <a:pPr marL="342900" indent="-342900">
              <a:buFont typeface="Arial" panose="020B0604020202020204" pitchFamily="34" charset="0"/>
              <a:buChar char="•"/>
            </a:pPr>
            <a:r>
              <a:rPr lang="en-US" dirty="0"/>
              <a:t>The other in 23-24 from 9 to 10.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Feel free to take a picture and message me on LinkedIn with questions if you have any.</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Before we start lets do a show of hands.</a:t>
            </a:r>
          </a:p>
          <a:p>
            <a:pPr marL="342900" indent="-342900">
              <a:buFont typeface="Arial" panose="020B0604020202020204" pitchFamily="34" charset="0"/>
              <a:buChar char="•"/>
            </a:pPr>
            <a:r>
              <a:rPr lang="en-US" dirty="0"/>
              <a:t>Who is on 9?</a:t>
            </a:r>
          </a:p>
          <a:p>
            <a:pPr marL="342900" indent="-342900">
              <a:buFont typeface="Arial" panose="020B0604020202020204" pitchFamily="34" charset="0"/>
              <a:buChar char="•"/>
            </a:pPr>
            <a:r>
              <a:rPr lang="en-US" dirty="0"/>
              <a:t>Who is on 8?</a:t>
            </a:r>
          </a:p>
          <a:p>
            <a:pPr marL="342900" indent="-342900">
              <a:buFont typeface="Arial" panose="020B0604020202020204" pitchFamily="34" charset="0"/>
              <a:buChar char="•"/>
            </a:pPr>
            <a:r>
              <a:rPr lang="en-US" dirty="0"/>
              <a:t>Who is thinking about or planning to upgrade to 10?  (cloud or on prem)</a:t>
            </a:r>
          </a:p>
          <a:p>
            <a:endParaRPr lang="en-US" dirty="0"/>
          </a:p>
        </p:txBody>
      </p:sp>
    </p:spTree>
    <p:extLst>
      <p:ext uri="{BB962C8B-B14F-4D97-AF65-F5344CB8AC3E}">
        <p14:creationId xmlns:p14="http://schemas.microsoft.com/office/powerpoint/2010/main" val="2130165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949A5-8159-6582-4F4D-4379AC05B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F8789-6BD7-CB37-73F8-956D999F3FD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3B2483B-896B-F47E-B28C-8277CC9697EE}"/>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This is what the report results look like.  You can see it allows for clean filterable review of the customizations.</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Item was our most custom with a score of 6395.</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b="0" dirty="0"/>
              <a:t>even split between forms with high, medium, and low levels of customization.</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b="0" dirty="0"/>
          </a:p>
        </p:txBody>
      </p:sp>
    </p:spTree>
    <p:extLst>
      <p:ext uri="{BB962C8B-B14F-4D97-AF65-F5344CB8AC3E}">
        <p14:creationId xmlns:p14="http://schemas.microsoft.com/office/powerpoint/2010/main" val="28427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55F9F-3026-BDC0-30A5-EEE2C6F18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F42F0-E1E4-87E8-DF5C-539B8C11F5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C859CA1-CAAE-47A7-A355-5D058DCA5F57}"/>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This is what the report results look like.  You can see it allows for clean filterable review of the customizations.</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Item was our most custom with a score of 6395.</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b="0" dirty="0"/>
              <a:t>even split between forms with high, medium, and low levels of customization.</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Incase they ask.  Yes</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b="0" dirty="0"/>
          </a:p>
        </p:txBody>
      </p:sp>
    </p:spTree>
    <p:extLst>
      <p:ext uri="{BB962C8B-B14F-4D97-AF65-F5344CB8AC3E}">
        <p14:creationId xmlns:p14="http://schemas.microsoft.com/office/powerpoint/2010/main" val="258264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8CD8-0238-A396-275A-7714D8824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F92CB-28C2-5834-46F6-D901B933510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A35160D-AAE8-97BB-01B6-1B362DBED323}"/>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Recap:</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So now we have v9 as lean as we could make it.  The SMEs can take a short break.</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Now the IT team needed to migrate the customizations that the business approved to keep!</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The issue was time and if the customizations would move over quickly with the least amount of human error.</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We had a big issue.</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p:txBody>
      </p:sp>
    </p:spTree>
    <p:extLst>
      <p:ext uri="{BB962C8B-B14F-4D97-AF65-F5344CB8AC3E}">
        <p14:creationId xmlns:p14="http://schemas.microsoft.com/office/powerpoint/2010/main" val="2413087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FC2A2-437F-EB7E-14D1-A43BF079F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9EF58-AB36-20A9-5E78-0749AAEE55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8B436E-C98B-E3D4-FEB8-89E45849CBE5}"/>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The solution ended up being in the same theme as the last two issues.</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We had been separating the customizations from site by removing the vendor.</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b="0" dirty="0"/>
              <a:t>With purple we highlighted them.</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b="0" dirty="0"/>
              <a:t>With the report we exported them to excel.</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The next logical step was to create </a:t>
            </a:r>
            <a:r>
              <a:rPr lang="en-US" b="0" dirty="0" err="1"/>
              <a:t>FormSync</a:t>
            </a:r>
            <a:r>
              <a:rPr lang="en-US" b="0" dirty="0"/>
              <a:t> style SQL scripts that only contained the customizations.</a:t>
            </a:r>
          </a:p>
        </p:txBody>
      </p:sp>
    </p:spTree>
    <p:extLst>
      <p:ext uri="{BB962C8B-B14F-4D97-AF65-F5344CB8AC3E}">
        <p14:creationId xmlns:p14="http://schemas.microsoft.com/office/powerpoint/2010/main" val="3821194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A37CF-87A5-78F9-AC1F-0CDDB8887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1C094C-7543-17CA-165A-DE248C1EAE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BA1061-2164-FBFD-84D6-C704FFE46D61}"/>
              </a:ext>
            </a:extLst>
          </p:cNvPr>
          <p:cNvSpPr>
            <a:spLocks noGrp="1"/>
          </p:cNvSpPr>
          <p:nvPr>
            <p:ph type="body" idx="1"/>
          </p:nvPr>
        </p:nvSpPr>
        <p:spPr/>
        <p:txBody>
          <a:bodyPr/>
          <a:lstStyle/>
          <a:p>
            <a:r>
              <a:rPr lang="en-US" dirty="0"/>
              <a:t>I created an application and looped in the other two tools already made.  </a:t>
            </a:r>
          </a:p>
          <a:p>
            <a:endParaRPr lang="en-US" dirty="0"/>
          </a:p>
          <a:p>
            <a:pPr marL="342900" indent="-342900">
              <a:buFont typeface="Arial" panose="020B0604020202020204" pitchFamily="34" charset="0"/>
              <a:buChar char="•"/>
            </a:pPr>
            <a:r>
              <a:rPr lang="en-US" dirty="0"/>
              <a:t>The “SyteLine Form Export” allowed the developers to quickly export the V9 customizations and move them to V10.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They then would check into GitHub the SQL &gt; VB &gt; and event handler CSV.  Leaving an amazing trace in our version history.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allowed us to move over night the majority of the customizations from V9 to V10.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use them during uplifts to more safely weave back in our customizations after the uplift is complete and identify any customization damage during uplift.</a:t>
            </a:r>
          </a:p>
        </p:txBody>
      </p:sp>
    </p:spTree>
    <p:extLst>
      <p:ext uri="{BB962C8B-B14F-4D97-AF65-F5344CB8AC3E}">
        <p14:creationId xmlns:p14="http://schemas.microsoft.com/office/powerpoint/2010/main" val="2927454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1C7A5-416B-2A76-5D81-08557E444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5BD57-2C8C-CC1B-7D64-6F01E29AE5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E2CBC57-DFFF-8366-ECBC-C7C8D7477BEC}"/>
              </a:ext>
            </a:extLst>
          </p:cNvPr>
          <p:cNvSpPr>
            <a:spLocks noGrp="1"/>
          </p:cNvSpPr>
          <p:nvPr>
            <p:ph type="body" idx="1"/>
          </p:nvPr>
        </p:nvSpPr>
        <p:spPr/>
        <p:txBody>
          <a:bodyPr/>
          <a:lstStyle/>
          <a:p>
            <a:r>
              <a:rPr lang="en-US" dirty="0"/>
              <a:t>The tool generates the scripts in the following steps.</a:t>
            </a:r>
          </a:p>
          <a:p>
            <a:endParaRPr lang="en-US" dirty="0"/>
          </a:p>
          <a:p>
            <a:pPr marL="457200" indent="-457200">
              <a:buAutoNum type="arabicParenR"/>
            </a:pPr>
            <a:r>
              <a:rPr lang="en-US" dirty="0"/>
              <a:t>Delete the site level form from the DB.</a:t>
            </a:r>
          </a:p>
          <a:p>
            <a:pPr marL="457200" indent="-457200">
              <a:buAutoNum type="arabicParenR"/>
            </a:pPr>
            <a:endParaRPr lang="en-US" dirty="0"/>
          </a:p>
          <a:p>
            <a:pPr marL="457200" indent="-457200">
              <a:buAutoNum type="arabicParenR"/>
            </a:pPr>
            <a:r>
              <a:rPr lang="en-US" dirty="0"/>
              <a:t>Copy the vendor to make a site.  (They are identical at this moment in time.)</a:t>
            </a:r>
          </a:p>
          <a:p>
            <a:pPr marL="457200" indent="-457200">
              <a:buAutoNum type="arabicParenR"/>
            </a:pPr>
            <a:endParaRPr lang="en-US" dirty="0"/>
          </a:p>
          <a:p>
            <a:pPr marL="457200" indent="-457200">
              <a:buAutoNum type="arabicParenR"/>
            </a:pPr>
            <a:r>
              <a:rPr lang="en-US" dirty="0"/>
              <a:t>Apply the customizations as updates and inserts.  (As you can see the script also shows you what the vendor level form had.)</a:t>
            </a:r>
          </a:p>
          <a:p>
            <a:pPr marL="457200" indent="-457200">
              <a:buAutoNum type="arabicParenR"/>
            </a:pPr>
            <a:endParaRPr lang="en-US" dirty="0"/>
          </a:p>
          <a:p>
            <a:pPr marL="0" indent="0">
              <a:buNone/>
            </a:pPr>
            <a:r>
              <a:rPr lang="en-US" dirty="0"/>
              <a:t>This has been helpful especially as we are moving changes from Dev to Test to make sure that only our customizations survive the migration.</a:t>
            </a:r>
          </a:p>
        </p:txBody>
      </p:sp>
    </p:spTree>
    <p:extLst>
      <p:ext uri="{BB962C8B-B14F-4D97-AF65-F5344CB8AC3E}">
        <p14:creationId xmlns:p14="http://schemas.microsoft.com/office/powerpoint/2010/main" val="1122561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02821-6140-30A9-CA82-653AA9ADE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1CB4E-C141-BC45-A739-6B18163FD0B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3BDBF4E-DBF1-A363-5739-E75818D66529}"/>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1" dirty="0"/>
              <a:t>Recap!</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We figured out what customizations needed moved to 10.</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We figured out how to move our code from 9 to 10.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had a great SME team.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had commitments from the top.  Over 50% of there time was to this project!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But we were not finding bugs!  They had to exist!  We knew we were not perfect.  We didn’t want to find them in the first pilot.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originally tried just asking SMEs to test their portions of the system.  But some were engaged more than others.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were ignoring issues while others were reporting them.  </a:t>
            </a:r>
            <a:r>
              <a:rPr lang="en-US" b="1" dirty="0"/>
              <a:t>We were in trouble!</a:t>
            </a:r>
          </a:p>
        </p:txBody>
      </p:sp>
    </p:spTree>
    <p:extLst>
      <p:ext uri="{BB962C8B-B14F-4D97-AF65-F5344CB8AC3E}">
        <p14:creationId xmlns:p14="http://schemas.microsoft.com/office/powerpoint/2010/main" val="4054508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B94B-CC20-6A5D-DB2E-460D73558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F50ED-2DF5-A662-BAC9-E68E791B27D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BA7C039-A092-5A2B-E537-61E4BA5E2B51}"/>
              </a:ext>
            </a:extLst>
          </p:cNvPr>
          <p:cNvSpPr>
            <a:spLocks noGrp="1"/>
          </p:cNvSpPr>
          <p:nvPr>
            <p:ph type="body" idx="1"/>
          </p:nvPr>
        </p:nvSpPr>
        <p:spPr/>
        <p:txBody>
          <a:bodyPr/>
          <a:lstStyle/>
          <a:p>
            <a:pPr marL="0" indent="0">
              <a:buFont typeface="Arial" panose="020B0604020202020204" pitchFamily="34" charset="0"/>
              <a:buNone/>
            </a:pPr>
            <a:r>
              <a:rPr lang="en-US" dirty="0"/>
              <a:t>But luckily our company culture came in to help us.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see SRC our parent company is a champion of the “Great Game of Business” by Jack Stack.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open book culture at the heart of our company also has a handy tool for situations like this one.  We made a </a:t>
            </a:r>
            <a:r>
              <a:rPr lang="en-US" dirty="0" err="1"/>
              <a:t>MiniGame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Gameified</a:t>
            </a:r>
            <a:r>
              <a:rPr lang="en-US" dirty="0"/>
              <a:t> the problem.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oversimplify </a:t>
            </a:r>
            <a:r>
              <a:rPr lang="en-US" dirty="0" err="1"/>
              <a:t>MiniGames</a:t>
            </a:r>
            <a:r>
              <a:rPr lang="en-US" dirty="0"/>
              <a:t> are when you identify an issue and make fixing the issue fun with a game.  So, in this case we themed our game to bug’s life the movie from Pixar.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Each SME was in a competition to test their portions of the system ahead of the pilots.  We had rewards for our minigame and the score of the game was updated and posted company wide.</a:t>
            </a:r>
          </a:p>
          <a:p>
            <a:pPr marL="0" indent="0">
              <a:buFont typeface="Arial" panose="020B0604020202020204" pitchFamily="34" charset="0"/>
              <a:buNone/>
            </a:pPr>
            <a:r>
              <a:rPr lang="en-US" dirty="0"/>
              <a:t>Results showed on the TVs throughout the plant.  This game resulted in a boost of engagement as SMEs competed to test there portions first.  IT got engaged by resolving the bugs found displaying our progress on the same board.  The game didn’t find all bugs but stabilized our system ahead of the first pilot.</a:t>
            </a:r>
          </a:p>
        </p:txBody>
      </p:sp>
    </p:spTree>
    <p:extLst>
      <p:ext uri="{BB962C8B-B14F-4D97-AF65-F5344CB8AC3E}">
        <p14:creationId xmlns:p14="http://schemas.microsoft.com/office/powerpoint/2010/main" val="793441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D60C0-6ADB-F2DE-518A-FBC294343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8E97D-6EF2-FC14-89E3-4152CAB80BB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F517E2-923B-B64F-8F96-4909C7568C8D}"/>
              </a:ext>
            </a:extLst>
          </p:cNvPr>
          <p:cNvSpPr>
            <a:spLocks noGrp="1"/>
          </p:cNvSpPr>
          <p:nvPr>
            <p:ph type="body" idx="1"/>
          </p:nvPr>
        </p:nvSpPr>
        <p:spPr/>
        <p:txBody>
          <a:bodyPr/>
          <a:lstStyle/>
          <a:p>
            <a:r>
              <a:rPr lang="en-US" dirty="0"/>
              <a:t>We had 4 separate pilots.  Each one found less issues.  On the last pilot the issues found were minor ones and non blocking.  </a:t>
            </a:r>
          </a:p>
          <a:p>
            <a:endParaRPr lang="en-US" dirty="0"/>
          </a:p>
          <a:p>
            <a:r>
              <a:rPr lang="en-US" dirty="0"/>
              <a:t>The SMEs were polled and were charged with the giving the go no go for our upgrade.  They gave us the green light and we went forward.</a:t>
            </a:r>
          </a:p>
        </p:txBody>
      </p:sp>
    </p:spTree>
    <p:extLst>
      <p:ext uri="{BB962C8B-B14F-4D97-AF65-F5344CB8AC3E}">
        <p14:creationId xmlns:p14="http://schemas.microsoft.com/office/powerpoint/2010/main" val="32482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150k under budget</a:t>
            </a:r>
          </a:p>
        </p:txBody>
      </p:sp>
    </p:spTree>
    <p:extLst>
      <p:ext uri="{BB962C8B-B14F-4D97-AF65-F5344CB8AC3E}">
        <p14:creationId xmlns:p14="http://schemas.microsoft.com/office/powerpoint/2010/main" val="135519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13C0-22F5-9B6C-0BEE-3184641CF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B6C7C-8869-B7A2-1AC3-9305A0F01D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5BA0547-A5F9-E95E-1DC0-714D608C81F4}"/>
              </a:ext>
            </a:extLst>
          </p:cNvPr>
          <p:cNvSpPr>
            <a:spLocks noGrp="1"/>
          </p:cNvSpPr>
          <p:nvPr>
            <p:ph type="body" idx="1"/>
          </p:nvPr>
        </p:nvSpPr>
        <p:spPr/>
        <p:txBody>
          <a:bodyPr/>
          <a:lstStyle/>
          <a:p>
            <a:r>
              <a:rPr lang="en-US" dirty="0"/>
              <a:t>We are a Joint Venture between SRC (</a:t>
            </a:r>
            <a:r>
              <a:rPr lang="en-US" dirty="0" err="1"/>
              <a:t>springfield</a:t>
            </a:r>
            <a:r>
              <a:rPr lang="en-US" dirty="0"/>
              <a:t> reman company) and CNH (case new </a:t>
            </a:r>
            <a:r>
              <a:rPr lang="en-US" dirty="0" err="1"/>
              <a:t>holand</a:t>
            </a:r>
            <a:r>
              <a:rPr lang="en-US" dirty="0"/>
              <a:t>)</a:t>
            </a:r>
          </a:p>
          <a:p>
            <a:endParaRPr lang="en-US" dirty="0"/>
          </a:p>
          <a:p>
            <a:endParaRPr lang="en-US" dirty="0"/>
          </a:p>
          <a:p>
            <a:r>
              <a:rPr lang="en-US" dirty="0"/>
              <a:t>Now that I know what versions you're on let me get a bit of information out of the way about my company.</a:t>
            </a:r>
          </a:p>
          <a:p>
            <a:endParaRPr lang="en-US" dirty="0"/>
          </a:p>
          <a:p>
            <a:r>
              <a:rPr lang="en-US" dirty="0"/>
              <a:t>I work for CNH Reman.  We are a child company of SRC and CNH.</a:t>
            </a:r>
          </a:p>
          <a:p>
            <a:endParaRPr lang="en-US" dirty="0"/>
          </a:p>
          <a:p>
            <a:r>
              <a:rPr lang="en-US" dirty="0"/>
              <a:t>CNH is one of the leaders in AG and other markets.  SRC I would like to say is a leader in remanufacturing.  </a:t>
            </a:r>
          </a:p>
          <a:p>
            <a:endParaRPr lang="en-US" dirty="0"/>
          </a:p>
          <a:p>
            <a:r>
              <a:rPr lang="en-US" dirty="0"/>
              <a:t>Together we make sure that farmers are positioned well and more equipment is running longer.</a:t>
            </a:r>
          </a:p>
        </p:txBody>
      </p:sp>
    </p:spTree>
    <p:extLst>
      <p:ext uri="{BB962C8B-B14F-4D97-AF65-F5344CB8AC3E}">
        <p14:creationId xmlns:p14="http://schemas.microsoft.com/office/powerpoint/2010/main" val="2722456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will be talking about CNH Reman’s upgrade.  </a:t>
            </a:r>
          </a:p>
          <a:p>
            <a:endParaRPr lang="en-US" dirty="0"/>
          </a:p>
          <a:p>
            <a:r>
              <a:rPr lang="en-US" dirty="0"/>
              <a:t>But an upgrade is a big topic.  </a:t>
            </a:r>
          </a:p>
          <a:p>
            <a:endParaRPr lang="en-US" dirty="0"/>
          </a:p>
          <a:p>
            <a:r>
              <a:rPr lang="en-US" dirty="0"/>
              <a:t>I could do a whole presentations on:</a:t>
            </a:r>
          </a:p>
          <a:p>
            <a:pPr marL="342900" indent="-342900">
              <a:buFont typeface="Arial" panose="020B0604020202020204" pitchFamily="34" charset="0"/>
              <a:buChar char="•"/>
            </a:pPr>
            <a:r>
              <a:rPr lang="en-US" dirty="0"/>
              <a:t>How to upgrade the software yourself.  </a:t>
            </a:r>
          </a:p>
          <a:p>
            <a:pPr marL="342900" indent="-342900">
              <a:buFont typeface="Arial" panose="020B0604020202020204" pitchFamily="34" charset="0"/>
              <a:buChar char="•"/>
            </a:pPr>
            <a:r>
              <a:rPr lang="en-US" dirty="0"/>
              <a:t>How to form good teams of SMEs and get business buy in.</a:t>
            </a:r>
          </a:p>
          <a:p>
            <a:pPr marL="342900" indent="-342900">
              <a:buFont typeface="Arial" panose="020B0604020202020204" pitchFamily="34" charset="0"/>
              <a:buChar char="•"/>
            </a:pPr>
            <a:r>
              <a:rPr lang="en-US" dirty="0"/>
              <a:t>How to vet and test the systems.</a:t>
            </a:r>
          </a:p>
          <a:p>
            <a:pPr marL="342900" indent="-342900">
              <a:buFont typeface="Arial" panose="020B0604020202020204" pitchFamily="34" charset="0"/>
              <a:buChar char="•"/>
            </a:pPr>
            <a:r>
              <a:rPr lang="en-US" dirty="0"/>
              <a:t>Or even how to leverage source control to your advantage.</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But we have 30 minutes.  </a:t>
            </a:r>
          </a:p>
          <a:p>
            <a:pPr marL="342900" indent="-342900">
              <a:buFont typeface="Arial" panose="020B0604020202020204" pitchFamily="34" charset="0"/>
              <a:buChar char="•"/>
            </a:pPr>
            <a:r>
              <a:rPr lang="en-US" dirty="0"/>
              <a:t>So I will hone us in on our greatest challenges/hurdles</a:t>
            </a:r>
          </a:p>
          <a:p>
            <a:pPr marL="342900" indent="-342900">
              <a:buFont typeface="Arial" panose="020B0604020202020204" pitchFamily="34" charset="0"/>
              <a:buChar char="•"/>
            </a:pPr>
            <a:r>
              <a:rPr lang="en-US" dirty="0"/>
              <a:t>- How we overcame those challenges.</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Now will be a great time to take a picture.  This QR code will take you to materials I have gathered around upgrades and the tools we have written on our company GitHub page.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will make source code and executables available to you for free with the hopes it helps you on your upgrade journey.</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070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CC713-8E7D-AC24-CFE2-7B54883EA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5A28C-E61D-96C3-7259-16345C233E4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4EF7487-0E11-C37C-6E78-4A8D06DE13B2}"/>
              </a:ext>
            </a:extLst>
          </p:cNvPr>
          <p:cNvSpPr>
            <a:spLocks noGrp="1"/>
          </p:cNvSpPr>
          <p:nvPr>
            <p:ph type="body" idx="1"/>
          </p:nvPr>
        </p:nvSpPr>
        <p:spPr/>
        <p:txBody>
          <a:bodyPr/>
          <a:lstStyle/>
          <a:p>
            <a:pPr marL="342900" indent="-342900">
              <a:buFont typeface="Arial" panose="020B0604020202020204" pitchFamily="34" charset="0"/>
              <a:buChar char="•"/>
            </a:pPr>
            <a:r>
              <a:rPr lang="en-US" dirty="0"/>
              <a:t>It is hard to illustrate how important it is to an upgrade to have the company’s full support.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Directors provided us support.  SMEs were picked and provided a large amount of there time/support.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leveraged Audit Log to do things like identify what forms were opened in 2 years.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decided to perform the upgrade ourselves and be on prem.</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291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74D54-A5E3-B1C0-9A65-4326A9E55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88D34-F3E6-CF8C-DD5A-B37AD5F191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570DEB8-20D9-D6EB-E59D-DA4B797969FE}"/>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1" dirty="0"/>
              <a:t>Recap:</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We have formed the SME teams.  Gotten top down commitment.  (50% of there time)</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We have trained the developers.  Infor training and cross training within the team.</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We have removed custom forms not opened in 2 years.</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Now we need the SMEs to tell us what customization fields can be removed.</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{Tell story of SME who asked for ABC code to be removed.}</a:t>
            </a:r>
          </a:p>
          <a:p>
            <a:pPr marL="342900" marR="0" lvl="0" indent="-342900" defTabSz="457200" eaLnBrk="1" fontAlgn="auto" latinLnBrk="0" hangingPunct="1">
              <a:lnSpc>
                <a:spcPct val="117999"/>
              </a:lnSpc>
              <a:spcBef>
                <a:spcPts val="0"/>
              </a:spcBef>
              <a:spcAft>
                <a:spcPts val="0"/>
              </a:spcAft>
              <a:buClrTx/>
              <a:buSzTx/>
              <a:buFontTx/>
              <a:buChar char="-"/>
              <a:tabLst/>
              <a:defRPr/>
            </a:pPr>
            <a:r>
              <a:rPr lang="en-US" dirty="0"/>
              <a:t>When I worked on the upgrade from 8 to 10 in 2020 we started by having virtual meetings with the SMEs.  We met with a list of custom components on forms and tried going through them one by one.  But this took hours.  It also eventually led to the SME getting frustrated.  They started listed in order which fields to remove and included stock SyteLine fields.  Most notably they demanded I remove the ABC code field.  I then had to convince them of its importance and explain it isn’t custom.  </a:t>
            </a:r>
          </a:p>
          <a:p>
            <a:pPr marL="342900" marR="0" lvl="0" indent="-342900" defTabSz="457200" eaLnBrk="1" fontAlgn="auto" latinLnBrk="0" hangingPunct="1">
              <a:lnSpc>
                <a:spcPct val="117999"/>
              </a:lnSpc>
              <a:spcBef>
                <a:spcPts val="0"/>
              </a:spcBef>
              <a:spcAft>
                <a:spcPts val="0"/>
              </a:spcAft>
              <a:buClrTx/>
              <a:buSzTx/>
              <a:buFontTx/>
              <a:buChar char="-"/>
              <a:tabLst/>
              <a:defRPr/>
            </a:pPr>
            <a:r>
              <a:rPr lang="en-US" dirty="0"/>
              <a:t>We had hundreds of forms to clean up.  We lost most of a day on one form.  This process wasn’t going to scale.  I needed a solution that would let the business go and come back with what needs to be removed.</a:t>
            </a:r>
          </a:p>
        </p:txBody>
      </p:sp>
    </p:spTree>
    <p:extLst>
      <p:ext uri="{BB962C8B-B14F-4D97-AF65-F5344CB8AC3E}">
        <p14:creationId xmlns:p14="http://schemas.microsoft.com/office/powerpoint/2010/main" val="1578390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AC486-E013-808C-0753-6B11EC87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D9B28-4B80-970F-0E81-26D49904FB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1E0165C-FA5C-0366-66F3-1677AEBD98F6}"/>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{Story Continued}</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To keep SMEs on track and make it easier we just needed highlight visually what is custom.  </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Yellow, Blue, and Green were used by the system.  Red seemed too angry.  Negative feeling.</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So, I wrote a script to make all customizations on the items form highlighted purple.</a:t>
            </a:r>
          </a:p>
        </p:txBody>
      </p:sp>
    </p:spTree>
    <p:extLst>
      <p:ext uri="{BB962C8B-B14F-4D97-AF65-F5344CB8AC3E}">
        <p14:creationId xmlns:p14="http://schemas.microsoft.com/office/powerpoint/2010/main" val="3003013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7AD1A-9C92-9488-9D64-5C4CCD0C4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B5EB16-FB65-6AA1-091D-471D771BD59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90AD52-540A-800E-DA85-A4B643070D01}"/>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dirty="0"/>
              <a:t>{Story Continued}</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dirty="0"/>
              <a:t>One off script went very well.  SMEs were able to log into the system and identify what purple fields to keep or remove.</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dirty="0"/>
              <a:t>No more getting stuck!</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dirty="0"/>
              <a:t>Turn around was significantly quicker and less false positives.  SMEs could review the purple fields with data and how they worked on the form live.</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dirty="0"/>
              <a:t>So, I wrote an application that generated purple field scripts.  They made group level forms.  So, users could go in and out of purple field mode.</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4169476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116AA-2C78-376D-7BEE-546DC7501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00B03-54DE-73BA-E866-975D539DE4A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E6FDEDC-75AC-ABF9-B0E4-301B2A597C1B}"/>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1" dirty="0"/>
              <a:t>Recap:</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Okay so now we knew what purple fields we could remove and so we did.  This helped remove many depended customizations too.  Like UETs, form script, etc.</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But now we needed to know about the changes that were not easy to see.  Events, form script changes, component property changes etc.</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p:txBody>
      </p:sp>
    </p:spTree>
    <p:extLst>
      <p:ext uri="{BB962C8B-B14F-4D97-AF65-F5344CB8AC3E}">
        <p14:creationId xmlns:p14="http://schemas.microsoft.com/office/powerpoint/2010/main" val="2652359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030CB-FBA6-679D-9BBD-28BACA845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8B383-78FD-D696-9C68-EC6D6A8D27A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7B0FCD-DBD1-4E51-81FE-33AA3617EA6E}"/>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I turned to the same method as last time.  Write a tool.</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I wrote a .NET 8 WPF application that would export to excel all of the site customizations on forms and categorize the customization.</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Once in excel I used VLOOKUP to provide weights by type.  Then summing the weights in excel gave me the score on how custom the forms were!</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The review of the customizations and determining if the customization was needed was done by the developers.  </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They would review, excluding customizations needed by purple fields and get SME direction on the remaining customizations.</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b="0" dirty="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0" dirty="0"/>
              <a:t>We were able to focus on forms with low scores first and were able to restore many of them to vendor level.</a:t>
            </a:r>
          </a:p>
        </p:txBody>
      </p:sp>
    </p:spTree>
    <p:extLst>
      <p:ext uri="{BB962C8B-B14F-4D97-AF65-F5344CB8AC3E}">
        <p14:creationId xmlns:p14="http://schemas.microsoft.com/office/powerpoint/2010/main" val="238551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jack-horst-46200463/"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2.png"/><Relationship Id="rId10"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hyperlink" Target="https://github.com/CNH-Industrial-Reman/SUN2026"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Whole Honeycomb Background copy.jpg" descr="Whole Honeycomb Background copy.jpg"/>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152" name="Sun_One Hive Logo.png" descr="Sun_One Hive Logo.png"/>
          <p:cNvPicPr>
            <a:picLocks noChangeAspect="1"/>
          </p:cNvPicPr>
          <p:nvPr/>
        </p:nvPicPr>
        <p:blipFill>
          <a:blip r:embed="rId3"/>
          <a:stretch>
            <a:fillRect/>
          </a:stretch>
        </p:blipFill>
        <p:spPr>
          <a:xfrm>
            <a:off x="4625228" y="573895"/>
            <a:ext cx="15133544" cy="5861020"/>
          </a:xfrm>
          <a:prstGeom prst="rect">
            <a:avLst/>
          </a:prstGeom>
          <a:ln w="12700">
            <a:miter lim="400000"/>
          </a:ln>
        </p:spPr>
      </p:pic>
      <p:pic>
        <p:nvPicPr>
          <p:cNvPr id="153" name="Hive For Numbers Icon.png" descr="Hive For Numbers Icon.png"/>
          <p:cNvPicPr>
            <a:picLocks noChangeAspect="1"/>
          </p:cNvPicPr>
          <p:nvPr/>
        </p:nvPicPr>
        <p:blipFill>
          <a:blip r:embed="rId4"/>
          <a:stretch>
            <a:fillRect/>
          </a:stretch>
        </p:blipFill>
        <p:spPr>
          <a:xfrm>
            <a:off x="21905540" y="11659061"/>
            <a:ext cx="1627897" cy="1795277"/>
          </a:xfrm>
          <a:prstGeom prst="rect">
            <a:avLst/>
          </a:prstGeom>
          <a:ln w="12700">
            <a:miter lim="400000"/>
          </a:ln>
        </p:spPr>
      </p:pic>
      <p:sp>
        <p:nvSpPr>
          <p:cNvPr id="154" name="2026 SUN CONFERENCE"/>
          <p:cNvSpPr txBox="1"/>
          <p:nvPr/>
        </p:nvSpPr>
        <p:spPr>
          <a:xfrm>
            <a:off x="2996120" y="6656943"/>
            <a:ext cx="18391760" cy="19126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80000"/>
              </a:lnSpc>
              <a:defRPr sz="14200" b="1" spc="-284">
                <a:solidFill>
                  <a:srgbClr val="58585A"/>
                </a:solidFill>
                <a:latin typeface="Myriad Pro"/>
                <a:ea typeface="Myriad Pro"/>
                <a:cs typeface="Myriad Pro"/>
                <a:sym typeface="Myriad Pro"/>
              </a:defRPr>
            </a:lvl1pPr>
          </a:lstStyle>
          <a:p>
            <a:r>
              <a:rPr dirty="0"/>
              <a:t>2026 SUN CONFERENCE</a:t>
            </a:r>
          </a:p>
        </p:txBody>
      </p:sp>
      <p:sp>
        <p:nvSpPr>
          <p:cNvPr id="155" name="Session Title…"/>
          <p:cNvSpPr txBox="1"/>
          <p:nvPr/>
        </p:nvSpPr>
        <p:spPr>
          <a:xfrm>
            <a:off x="2996120" y="8373717"/>
            <a:ext cx="18909420" cy="4677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90000"/>
              </a:lnSpc>
              <a:defRPr sz="7500" b="1" spc="-150">
                <a:solidFill>
                  <a:srgbClr val="58585A"/>
                </a:solidFill>
                <a:latin typeface="Myriad Pro"/>
                <a:ea typeface="Myriad Pro"/>
                <a:cs typeface="Myriad Pro"/>
                <a:sym typeface="Myriad Pro"/>
              </a:defRPr>
            </a:pPr>
            <a:r>
              <a:rPr lang="en-US" dirty="0"/>
              <a:t>Reduce customizations and make them uplift safe during upgrade</a:t>
            </a:r>
            <a:endParaRPr dirty="0"/>
          </a:p>
          <a:p>
            <a:pPr>
              <a:lnSpc>
                <a:spcPts val="5000"/>
              </a:lnSpc>
              <a:defRPr sz="4000" i="1" spc="-79">
                <a:solidFill>
                  <a:srgbClr val="58585A"/>
                </a:solidFill>
                <a:latin typeface="Myriad Pro"/>
                <a:ea typeface="Myriad Pro"/>
                <a:cs typeface="Myriad Pro"/>
                <a:sym typeface="Myriad Pro"/>
              </a:defRPr>
            </a:pPr>
            <a:r>
              <a:rPr dirty="0"/>
              <a:t>Presented by:</a:t>
            </a:r>
          </a:p>
          <a:p>
            <a:pPr>
              <a:lnSpc>
                <a:spcPts val="5000"/>
              </a:lnSpc>
              <a:defRPr sz="5000" spc="-100">
                <a:solidFill>
                  <a:srgbClr val="58585A"/>
                </a:solidFill>
                <a:latin typeface="Myriad Pro Semibold"/>
                <a:ea typeface="Myriad Pro Semibold"/>
                <a:cs typeface="Myriad Pro Semibold"/>
                <a:sym typeface="Myriad Pro Semibold"/>
              </a:defRPr>
            </a:pPr>
            <a:r>
              <a:rPr lang="en-US" dirty="0"/>
              <a:t>Jack Horst</a:t>
            </a:r>
            <a:endParaRPr dirty="0"/>
          </a:p>
          <a:p>
            <a:pPr>
              <a:lnSpc>
                <a:spcPts val="5000"/>
              </a:lnSpc>
              <a:defRPr sz="4500" spc="-90">
                <a:solidFill>
                  <a:srgbClr val="58585A"/>
                </a:solidFill>
                <a:latin typeface="Myriad Pro Semibold"/>
                <a:ea typeface="Myriad Pro Semibold"/>
                <a:cs typeface="Myriad Pro Semibold"/>
                <a:sym typeface="Myriad Pro Semibold"/>
              </a:defRPr>
            </a:pPr>
            <a:r>
              <a:rPr lang="en-US" dirty="0"/>
              <a:t>CNH Reman</a:t>
            </a:r>
            <a:endParaRPr dirty="0"/>
          </a:p>
          <a:p>
            <a:pPr>
              <a:lnSpc>
                <a:spcPts val="5000"/>
              </a:lnSpc>
              <a:defRPr sz="3200" spc="-64">
                <a:solidFill>
                  <a:srgbClr val="58585A"/>
                </a:solidFill>
                <a:latin typeface="Myriad Pro"/>
                <a:ea typeface="Myriad Pro"/>
                <a:cs typeface="Myriad Pro"/>
                <a:sym typeface="Myriad Pro"/>
              </a:defRPr>
            </a:pPr>
            <a:r>
              <a:rPr lang="en-US" dirty="0"/>
              <a:t>jhorst@cnhreman.com</a:t>
            </a:r>
            <a:endParaRPr dirty="0"/>
          </a:p>
        </p:txBody>
      </p:sp>
      <p:sp>
        <p:nvSpPr>
          <p:cNvPr id="156" name="1"/>
          <p:cNvSpPr txBox="1"/>
          <p:nvPr/>
        </p:nvSpPr>
        <p:spPr>
          <a:xfrm>
            <a:off x="22505468" y="12477766"/>
            <a:ext cx="376429"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t>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58C06-5522-E9AA-664D-D9CC3DA06CAE}"/>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8CC7F41E-1E80-8C7A-F94A-42ED2320BE87}"/>
              </a:ext>
            </a:extLst>
          </p:cNvPr>
          <p:cNvPicPr>
            <a:picLocks noChangeAspect="1"/>
          </p:cNvPicPr>
          <p:nvPr/>
        </p:nvPicPr>
        <p:blipFill>
          <a:blip r:embed="rId3"/>
          <a:stretch>
            <a:fillRect/>
          </a:stretch>
        </p:blipFill>
        <p:spPr>
          <a:xfrm>
            <a:off x="22049918" y="11683124"/>
            <a:ext cx="1627897" cy="1795277"/>
          </a:xfrm>
          <a:prstGeom prst="rect">
            <a:avLst/>
          </a:prstGeom>
          <a:ln w="12700">
            <a:miter lim="400000"/>
          </a:ln>
        </p:spPr>
      </p:pic>
      <p:sp>
        <p:nvSpPr>
          <p:cNvPr id="159" name="2">
            <a:extLst>
              <a:ext uri="{FF2B5EF4-FFF2-40B4-BE49-F238E27FC236}">
                <a16:creationId xmlns:a16="http://schemas.microsoft.com/office/drawing/2014/main" id="{99CC5D5D-52D5-DF1E-863C-91DC70FE14D7}"/>
              </a:ext>
            </a:extLst>
          </p:cNvPr>
          <p:cNvSpPr txBox="1"/>
          <p:nvPr/>
        </p:nvSpPr>
        <p:spPr>
          <a:xfrm>
            <a:off x="22505468" y="12454272"/>
            <a:ext cx="63696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10</a:t>
            </a:r>
            <a:endParaRPr dirty="0"/>
          </a:p>
        </p:txBody>
      </p:sp>
      <p:pic>
        <p:nvPicPr>
          <p:cNvPr id="160" name="Banner Top.png" descr="Banner Top.png">
            <a:extLst>
              <a:ext uri="{FF2B5EF4-FFF2-40B4-BE49-F238E27FC236}">
                <a16:creationId xmlns:a16="http://schemas.microsoft.com/office/drawing/2014/main" id="{26E4FF9D-F82E-4C83-BBC0-15493D1A30C6}"/>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4F4DCF65-8B79-ADE6-8D09-7D35520D87CA}"/>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D419EE5F-4362-25A8-62AF-65FC8316F554}"/>
              </a:ext>
            </a:extLst>
          </p:cNvPr>
          <p:cNvSpPr txBox="1"/>
          <p:nvPr/>
        </p:nvSpPr>
        <p:spPr>
          <a:xfrm>
            <a:off x="1446720" y="1334972"/>
            <a:ext cx="13273121"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Finding Customizations!</a:t>
            </a:r>
            <a:endParaRPr sz="9600" dirty="0"/>
          </a:p>
        </p:txBody>
      </p:sp>
      <p:sp>
        <p:nvSpPr>
          <p:cNvPr id="10" name="TextBox 9">
            <a:extLst>
              <a:ext uri="{FF2B5EF4-FFF2-40B4-BE49-F238E27FC236}">
                <a16:creationId xmlns:a16="http://schemas.microsoft.com/office/drawing/2014/main" id="{863895D5-A446-1D68-112C-8E9D38FE7963}"/>
              </a:ext>
            </a:extLst>
          </p:cNvPr>
          <p:cNvSpPr txBox="1"/>
          <p:nvPr/>
        </p:nvSpPr>
        <p:spPr>
          <a:xfrm>
            <a:off x="408697" y="3630499"/>
            <a:ext cx="17648771" cy="9643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dirty="0"/>
              <a:t>Problem 2! – Solved!</a:t>
            </a:r>
          </a:p>
          <a:p>
            <a:pPr marL="0" marR="0" indent="0" algn="l" defTabSz="2438338" rtl="0" fontAlgn="auto" latinLnBrk="0" hangingPunct="0">
              <a:lnSpc>
                <a:spcPct val="100000"/>
              </a:lnSpc>
              <a:spcBef>
                <a:spcPts val="0"/>
              </a:spcBef>
              <a:spcAft>
                <a:spcPts val="0"/>
              </a:spcAft>
              <a:buClrTx/>
              <a:buSzTx/>
              <a:buFontTx/>
              <a:buNone/>
              <a:tabLst/>
            </a:pPr>
            <a:endParaRPr lang="en-US" sz="6000" dirty="0"/>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Wrote a report! (Excel Dump)</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lang="en-US" sz="6000" dirty="0"/>
              <a:t>Export per form</a:t>
            </a:r>
          </a:p>
          <a:p>
            <a:pPr marL="857250" lvl="3" indent="-857250" algn="l">
              <a:buFont typeface="Symbol" panose="05050102010706020507" pitchFamily="18" charset="2"/>
              <a:buChar char="Þ"/>
            </a:pPr>
            <a:r>
              <a:rPr lang="en-US" sz="6000" dirty="0"/>
              <a:t>Type of customization</a:t>
            </a:r>
          </a:p>
          <a:p>
            <a:pPr marL="857250" lvl="3" indent="-857250" algn="l">
              <a:buFont typeface="Symbol" panose="05050102010706020507" pitchFamily="18" charset="2"/>
              <a:buChar char="Þ"/>
            </a:pPr>
            <a:r>
              <a:rPr lang="en-US" sz="6000" dirty="0"/>
              <a:t>Information about the </a:t>
            </a:r>
          </a:p>
          <a:p>
            <a:pPr lvl="3" indent="0" algn="l"/>
            <a:r>
              <a:rPr lang="en-US" sz="6000" dirty="0"/>
              <a:t>	customization</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Scored by type and sum them up!</a:t>
            </a:r>
          </a:p>
        </p:txBody>
      </p:sp>
      <p:pic>
        <p:nvPicPr>
          <p:cNvPr id="7" name="Picture 6">
            <a:extLst>
              <a:ext uri="{FF2B5EF4-FFF2-40B4-BE49-F238E27FC236}">
                <a16:creationId xmlns:a16="http://schemas.microsoft.com/office/drawing/2014/main" id="{D0C38830-8EAC-A2B8-F86B-6AA4D06E60FA}"/>
              </a:ext>
            </a:extLst>
          </p:cNvPr>
          <p:cNvPicPr>
            <a:picLocks noChangeAspect="1"/>
          </p:cNvPicPr>
          <p:nvPr/>
        </p:nvPicPr>
        <p:blipFill>
          <a:blip r:embed="rId6"/>
          <a:stretch>
            <a:fillRect/>
          </a:stretch>
        </p:blipFill>
        <p:spPr>
          <a:xfrm>
            <a:off x="14014579" y="3828746"/>
            <a:ext cx="9960724" cy="5522612"/>
          </a:xfrm>
          <a:prstGeom prst="rect">
            <a:avLst/>
          </a:prstGeom>
        </p:spPr>
      </p:pic>
      <p:pic>
        <p:nvPicPr>
          <p:cNvPr id="9" name="Picture 8">
            <a:extLst>
              <a:ext uri="{FF2B5EF4-FFF2-40B4-BE49-F238E27FC236}">
                <a16:creationId xmlns:a16="http://schemas.microsoft.com/office/drawing/2014/main" id="{24A37736-5E39-ABD5-8E9C-C20C08839F05}"/>
              </a:ext>
            </a:extLst>
          </p:cNvPr>
          <p:cNvPicPr>
            <a:picLocks noChangeAspect="1"/>
          </p:cNvPicPr>
          <p:nvPr/>
        </p:nvPicPr>
        <p:blipFill>
          <a:blip r:embed="rId7"/>
          <a:stretch>
            <a:fillRect/>
          </a:stretch>
        </p:blipFill>
        <p:spPr>
          <a:xfrm>
            <a:off x="14014579" y="9694834"/>
            <a:ext cx="7144278" cy="3651520"/>
          </a:xfrm>
          <a:prstGeom prst="rect">
            <a:avLst/>
          </a:prstGeom>
        </p:spPr>
      </p:pic>
    </p:spTree>
    <p:extLst>
      <p:ext uri="{BB962C8B-B14F-4D97-AF65-F5344CB8AC3E}">
        <p14:creationId xmlns:p14="http://schemas.microsoft.com/office/powerpoint/2010/main" val="17639631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D6B78-FDAD-676E-1B5A-46C86093C61A}"/>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FEA6F62B-E7DF-9BF0-1B3A-8C8B34782B8F}"/>
              </a:ext>
            </a:extLst>
          </p:cNvPr>
          <p:cNvPicPr>
            <a:picLocks noChangeAspect="1"/>
          </p:cNvPicPr>
          <p:nvPr/>
        </p:nvPicPr>
        <p:blipFill>
          <a:blip r:embed="rId3"/>
          <a:stretch>
            <a:fillRect/>
          </a:stretch>
        </p:blipFill>
        <p:spPr>
          <a:xfrm>
            <a:off x="22025855" y="11683124"/>
            <a:ext cx="1627897" cy="1795277"/>
          </a:xfrm>
          <a:prstGeom prst="rect">
            <a:avLst/>
          </a:prstGeom>
          <a:ln w="12700">
            <a:miter lim="400000"/>
          </a:ln>
        </p:spPr>
      </p:pic>
      <p:sp>
        <p:nvSpPr>
          <p:cNvPr id="159" name="2">
            <a:extLst>
              <a:ext uri="{FF2B5EF4-FFF2-40B4-BE49-F238E27FC236}">
                <a16:creationId xmlns:a16="http://schemas.microsoft.com/office/drawing/2014/main" id="{5433882F-8B51-B14A-ACA3-36208DDC71A7}"/>
              </a:ext>
            </a:extLst>
          </p:cNvPr>
          <p:cNvSpPr txBox="1"/>
          <p:nvPr/>
        </p:nvSpPr>
        <p:spPr>
          <a:xfrm>
            <a:off x="22505468" y="12454272"/>
            <a:ext cx="63696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11</a:t>
            </a:r>
            <a:endParaRPr dirty="0"/>
          </a:p>
        </p:txBody>
      </p:sp>
      <p:pic>
        <p:nvPicPr>
          <p:cNvPr id="160" name="Banner Top.png" descr="Banner Top.png">
            <a:extLst>
              <a:ext uri="{FF2B5EF4-FFF2-40B4-BE49-F238E27FC236}">
                <a16:creationId xmlns:a16="http://schemas.microsoft.com/office/drawing/2014/main" id="{33E7C97C-C73D-D416-A5BB-F06F324F9385}"/>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7611C971-8CA4-9FED-F479-93F67D6ED5DA}"/>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04CD78FB-EB91-068C-D4E0-2930AC5FA290}"/>
              </a:ext>
            </a:extLst>
          </p:cNvPr>
          <p:cNvSpPr txBox="1"/>
          <p:nvPr/>
        </p:nvSpPr>
        <p:spPr>
          <a:xfrm>
            <a:off x="1446720" y="1334972"/>
            <a:ext cx="13273121"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Finding Customizations!</a:t>
            </a:r>
            <a:endParaRPr sz="9600" dirty="0"/>
          </a:p>
        </p:txBody>
      </p:sp>
      <p:sp>
        <p:nvSpPr>
          <p:cNvPr id="4" name="TextBox 3">
            <a:extLst>
              <a:ext uri="{FF2B5EF4-FFF2-40B4-BE49-F238E27FC236}">
                <a16:creationId xmlns:a16="http://schemas.microsoft.com/office/drawing/2014/main" id="{4720AA1D-22DA-570C-C99B-3E94CDBC2929}"/>
              </a:ext>
            </a:extLst>
          </p:cNvPr>
          <p:cNvSpPr txBox="1"/>
          <p:nvPr/>
        </p:nvSpPr>
        <p:spPr>
          <a:xfrm>
            <a:off x="259051" y="10131999"/>
            <a:ext cx="11721961"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rgbClr val="5E5E5E"/>
                </a:solidFill>
                <a:effectLst/>
                <a:uFillTx/>
                <a:latin typeface="+mn-lt"/>
                <a:ea typeface="+mn-ea"/>
                <a:cs typeface="+mn-cs"/>
                <a:sym typeface="Helvetica Neue"/>
              </a:rPr>
              <a:t>Most Custom = Items 🏆</a:t>
            </a:r>
          </a:p>
        </p:txBody>
      </p:sp>
      <p:pic>
        <p:nvPicPr>
          <p:cNvPr id="13" name="Picture 12">
            <a:extLst>
              <a:ext uri="{FF2B5EF4-FFF2-40B4-BE49-F238E27FC236}">
                <a16:creationId xmlns:a16="http://schemas.microsoft.com/office/drawing/2014/main" id="{B0ED5584-C2A5-35F1-23B6-E339C3579F33}"/>
              </a:ext>
            </a:extLst>
          </p:cNvPr>
          <p:cNvPicPr>
            <a:picLocks noChangeAspect="1"/>
          </p:cNvPicPr>
          <p:nvPr/>
        </p:nvPicPr>
        <p:blipFill>
          <a:blip r:embed="rId6"/>
          <a:stretch>
            <a:fillRect/>
          </a:stretch>
        </p:blipFill>
        <p:spPr>
          <a:xfrm>
            <a:off x="259050" y="4008502"/>
            <a:ext cx="23837399" cy="5568635"/>
          </a:xfrm>
          <a:prstGeom prst="rect">
            <a:avLst/>
          </a:prstGeom>
        </p:spPr>
      </p:pic>
      <p:pic>
        <p:nvPicPr>
          <p:cNvPr id="19" name="Picture 18">
            <a:extLst>
              <a:ext uri="{FF2B5EF4-FFF2-40B4-BE49-F238E27FC236}">
                <a16:creationId xmlns:a16="http://schemas.microsoft.com/office/drawing/2014/main" id="{AEF367B2-F71F-D719-33C4-C76AD377FEFE}"/>
              </a:ext>
            </a:extLst>
          </p:cNvPr>
          <p:cNvPicPr>
            <a:picLocks noChangeAspect="1"/>
          </p:cNvPicPr>
          <p:nvPr/>
        </p:nvPicPr>
        <p:blipFill>
          <a:blip r:embed="rId7"/>
          <a:stretch>
            <a:fillRect/>
          </a:stretch>
        </p:blipFill>
        <p:spPr>
          <a:xfrm>
            <a:off x="12013963" y="9746188"/>
            <a:ext cx="2986655" cy="3708150"/>
          </a:xfrm>
          <a:prstGeom prst="rect">
            <a:avLst/>
          </a:prstGeom>
        </p:spPr>
      </p:pic>
      <p:pic>
        <p:nvPicPr>
          <p:cNvPr id="21" name="Picture 20">
            <a:extLst>
              <a:ext uri="{FF2B5EF4-FFF2-40B4-BE49-F238E27FC236}">
                <a16:creationId xmlns:a16="http://schemas.microsoft.com/office/drawing/2014/main" id="{14B5B61A-4BD5-8415-B11D-0B520CF4AA8D}"/>
              </a:ext>
            </a:extLst>
          </p:cNvPr>
          <p:cNvPicPr>
            <a:picLocks noChangeAspect="1"/>
          </p:cNvPicPr>
          <p:nvPr/>
        </p:nvPicPr>
        <p:blipFill>
          <a:blip r:embed="rId8"/>
          <a:stretch>
            <a:fillRect/>
          </a:stretch>
        </p:blipFill>
        <p:spPr>
          <a:xfrm>
            <a:off x="15033569" y="9792012"/>
            <a:ext cx="6070374" cy="3318850"/>
          </a:xfrm>
          <a:prstGeom prst="rect">
            <a:avLst/>
          </a:prstGeom>
        </p:spPr>
      </p:pic>
    </p:spTree>
    <p:extLst>
      <p:ext uri="{BB962C8B-B14F-4D97-AF65-F5344CB8AC3E}">
        <p14:creationId xmlns:p14="http://schemas.microsoft.com/office/powerpoint/2010/main" val="61120864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F6F7F-FD25-012F-304D-D2716F7D5718}"/>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83A354AB-CE39-6F4F-6224-437C8210E24E}"/>
              </a:ext>
            </a:extLst>
          </p:cNvPr>
          <p:cNvPicPr>
            <a:picLocks noChangeAspect="1"/>
          </p:cNvPicPr>
          <p:nvPr/>
        </p:nvPicPr>
        <p:blipFill>
          <a:blip r:embed="rId3"/>
          <a:stretch>
            <a:fillRect/>
          </a:stretch>
        </p:blipFill>
        <p:spPr>
          <a:xfrm>
            <a:off x="22049918" y="11659061"/>
            <a:ext cx="1627897" cy="1795277"/>
          </a:xfrm>
          <a:prstGeom prst="rect">
            <a:avLst/>
          </a:prstGeom>
          <a:ln w="12700">
            <a:miter lim="400000"/>
          </a:ln>
        </p:spPr>
      </p:pic>
      <p:sp>
        <p:nvSpPr>
          <p:cNvPr id="159" name="2">
            <a:extLst>
              <a:ext uri="{FF2B5EF4-FFF2-40B4-BE49-F238E27FC236}">
                <a16:creationId xmlns:a16="http://schemas.microsoft.com/office/drawing/2014/main" id="{FCB25701-F1AE-1DD1-7CAF-8DE775878793}"/>
              </a:ext>
            </a:extLst>
          </p:cNvPr>
          <p:cNvSpPr txBox="1"/>
          <p:nvPr/>
        </p:nvSpPr>
        <p:spPr>
          <a:xfrm>
            <a:off x="22505468" y="12454272"/>
            <a:ext cx="63696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12</a:t>
            </a:r>
            <a:endParaRPr dirty="0"/>
          </a:p>
        </p:txBody>
      </p:sp>
      <p:pic>
        <p:nvPicPr>
          <p:cNvPr id="160" name="Banner Top.png" descr="Banner Top.png">
            <a:extLst>
              <a:ext uri="{FF2B5EF4-FFF2-40B4-BE49-F238E27FC236}">
                <a16:creationId xmlns:a16="http://schemas.microsoft.com/office/drawing/2014/main" id="{01DFAFFA-20BC-5BA2-2CE1-779699926D12}"/>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B54C944A-5B42-A50F-83A1-DF52FE1B503F}"/>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FB202E1B-FD0F-9909-0DBC-ECCEDD47A8A7}"/>
              </a:ext>
            </a:extLst>
          </p:cNvPr>
          <p:cNvSpPr txBox="1"/>
          <p:nvPr/>
        </p:nvSpPr>
        <p:spPr>
          <a:xfrm>
            <a:off x="1446720" y="1334972"/>
            <a:ext cx="13273121"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Finding Customizations!</a:t>
            </a:r>
            <a:endParaRPr sz="9600" dirty="0"/>
          </a:p>
        </p:txBody>
      </p:sp>
      <p:sp>
        <p:nvSpPr>
          <p:cNvPr id="2" name="TextBox 1">
            <a:extLst>
              <a:ext uri="{FF2B5EF4-FFF2-40B4-BE49-F238E27FC236}">
                <a16:creationId xmlns:a16="http://schemas.microsoft.com/office/drawing/2014/main" id="{6AB78075-47B7-25BD-6CC2-46DD313329F4}"/>
              </a:ext>
            </a:extLst>
          </p:cNvPr>
          <p:cNvSpPr txBox="1"/>
          <p:nvPr/>
        </p:nvSpPr>
        <p:spPr>
          <a:xfrm>
            <a:off x="8072778" y="4032564"/>
            <a:ext cx="10938893"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rgbClr val="5E5E5E"/>
                </a:solidFill>
                <a:effectLst/>
                <a:uFillTx/>
                <a:latin typeface="+mn-lt"/>
                <a:ea typeface="+mn-ea"/>
                <a:cs typeface="+mn-cs"/>
                <a:sym typeface="Helvetica Neue"/>
              </a:rPr>
              <a:t>712 – Site Level Forms </a:t>
            </a:r>
          </a:p>
        </p:txBody>
      </p:sp>
      <p:sp>
        <p:nvSpPr>
          <p:cNvPr id="3" name="TextBox 2">
            <a:extLst>
              <a:ext uri="{FF2B5EF4-FFF2-40B4-BE49-F238E27FC236}">
                <a16:creationId xmlns:a16="http://schemas.microsoft.com/office/drawing/2014/main" id="{4DB98A75-A83D-F29B-495B-0E2AD3A62399}"/>
              </a:ext>
            </a:extLst>
          </p:cNvPr>
          <p:cNvSpPr txBox="1"/>
          <p:nvPr/>
        </p:nvSpPr>
        <p:spPr>
          <a:xfrm>
            <a:off x="715068" y="8676575"/>
            <a:ext cx="9457718"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solidFill>
                    <a:srgbClr val="58585A"/>
                  </a:solidFill>
                </a:ln>
                <a:solidFill>
                  <a:srgbClr val="00B050"/>
                </a:solidFill>
                <a:effectLst/>
                <a:uFillTx/>
                <a:latin typeface="+mn-lt"/>
                <a:ea typeface="+mn-ea"/>
                <a:cs typeface="+mn-cs"/>
                <a:sym typeface="Helvetica Neue"/>
              </a:rPr>
              <a:t>65% Back to Vendor</a:t>
            </a:r>
          </a:p>
        </p:txBody>
      </p:sp>
      <p:cxnSp>
        <p:nvCxnSpPr>
          <p:cNvPr id="6" name="Straight Connector 5">
            <a:extLst>
              <a:ext uri="{FF2B5EF4-FFF2-40B4-BE49-F238E27FC236}">
                <a16:creationId xmlns:a16="http://schemas.microsoft.com/office/drawing/2014/main" id="{BA6ED6D1-9643-745D-5F7C-CF800224776B}"/>
              </a:ext>
            </a:extLst>
          </p:cNvPr>
          <p:cNvCxnSpPr>
            <a:cxnSpLocks/>
          </p:cNvCxnSpPr>
          <p:nvPr/>
        </p:nvCxnSpPr>
        <p:spPr>
          <a:xfrm>
            <a:off x="13379116" y="5366263"/>
            <a:ext cx="0" cy="464401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28F51600-6FE9-33D7-BB74-C38BA855528D}"/>
              </a:ext>
            </a:extLst>
          </p:cNvPr>
          <p:cNvSpPr txBox="1"/>
          <p:nvPr/>
        </p:nvSpPr>
        <p:spPr>
          <a:xfrm>
            <a:off x="13716187" y="5452291"/>
            <a:ext cx="9398407"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rgbClr val="5E5E5E"/>
                </a:solidFill>
                <a:effectLst/>
                <a:uFillTx/>
                <a:latin typeface="+mn-lt"/>
                <a:ea typeface="+mn-ea"/>
                <a:cs typeface="+mn-cs"/>
                <a:sym typeface="Helvetica Neue"/>
              </a:rPr>
              <a:t>508 – Came from us</a:t>
            </a:r>
          </a:p>
        </p:txBody>
      </p:sp>
      <p:sp>
        <p:nvSpPr>
          <p:cNvPr id="8" name="TextBox 7">
            <a:extLst>
              <a:ext uri="{FF2B5EF4-FFF2-40B4-BE49-F238E27FC236}">
                <a16:creationId xmlns:a16="http://schemas.microsoft.com/office/drawing/2014/main" id="{5E530335-6FFC-CE5C-69C2-EB5AD363E529}"/>
              </a:ext>
            </a:extLst>
          </p:cNvPr>
          <p:cNvSpPr txBox="1"/>
          <p:nvPr/>
        </p:nvSpPr>
        <p:spPr>
          <a:xfrm>
            <a:off x="13716187" y="6858000"/>
            <a:ext cx="649216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solidFill>
                    <a:srgbClr val="58585A"/>
                  </a:solidFill>
                </a:ln>
                <a:solidFill>
                  <a:srgbClr val="00B050"/>
                </a:solidFill>
                <a:effectLst/>
                <a:uFillTx/>
                <a:latin typeface="+mn-lt"/>
                <a:ea typeface="+mn-ea"/>
                <a:cs typeface="+mn-cs"/>
                <a:sym typeface="Helvetica Neue"/>
              </a:rPr>
              <a:t>335 – Deleted</a:t>
            </a:r>
          </a:p>
        </p:txBody>
      </p:sp>
      <p:sp>
        <p:nvSpPr>
          <p:cNvPr id="9" name="TextBox 8">
            <a:extLst>
              <a:ext uri="{FF2B5EF4-FFF2-40B4-BE49-F238E27FC236}">
                <a16:creationId xmlns:a16="http://schemas.microsoft.com/office/drawing/2014/main" id="{14D0ABF2-276A-CABA-F5F0-D417D9A40665}"/>
              </a:ext>
            </a:extLst>
          </p:cNvPr>
          <p:cNvSpPr txBox="1"/>
          <p:nvPr/>
        </p:nvSpPr>
        <p:spPr>
          <a:xfrm>
            <a:off x="562668" y="6930012"/>
            <a:ext cx="997228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solidFill>
                    <a:srgbClr val="58585A"/>
                  </a:solidFill>
                </a:ln>
                <a:solidFill>
                  <a:srgbClr val="00B050"/>
                </a:solidFill>
                <a:effectLst/>
                <a:uFillTx/>
                <a:latin typeface="+mn-lt"/>
                <a:ea typeface="+mn-ea"/>
                <a:cs typeface="+mn-cs"/>
                <a:sym typeface="Helvetica Neue"/>
              </a:rPr>
              <a:t>133 – Back to Vendor</a:t>
            </a:r>
          </a:p>
        </p:txBody>
      </p:sp>
      <p:cxnSp>
        <p:nvCxnSpPr>
          <p:cNvPr id="12" name="Straight Connector 11">
            <a:extLst>
              <a:ext uri="{FF2B5EF4-FFF2-40B4-BE49-F238E27FC236}">
                <a16:creationId xmlns:a16="http://schemas.microsoft.com/office/drawing/2014/main" id="{6CA6CE47-418E-9BB6-0853-AD3CAA354EBF}"/>
              </a:ext>
            </a:extLst>
          </p:cNvPr>
          <p:cNvCxnSpPr/>
          <p:nvPr/>
        </p:nvCxnSpPr>
        <p:spPr>
          <a:xfrm>
            <a:off x="562668" y="8590547"/>
            <a:ext cx="2275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6830EF09-E5E5-4EA2-FD93-58F08B49A81E}"/>
              </a:ext>
            </a:extLst>
          </p:cNvPr>
          <p:cNvSpPr txBox="1"/>
          <p:nvPr/>
        </p:nvSpPr>
        <p:spPr>
          <a:xfrm>
            <a:off x="715068" y="5604691"/>
            <a:ext cx="1259319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rgbClr val="5E5E5E"/>
                </a:solidFill>
                <a:effectLst/>
                <a:uFillTx/>
                <a:latin typeface="+mn-lt"/>
                <a:ea typeface="+mn-ea"/>
                <a:cs typeface="+mn-cs"/>
                <a:sym typeface="Helvetica Neue"/>
              </a:rPr>
              <a:t>204 – Came from SyteLine </a:t>
            </a:r>
          </a:p>
        </p:txBody>
      </p:sp>
      <p:sp>
        <p:nvSpPr>
          <p:cNvPr id="16" name="TextBox 15">
            <a:extLst>
              <a:ext uri="{FF2B5EF4-FFF2-40B4-BE49-F238E27FC236}">
                <a16:creationId xmlns:a16="http://schemas.microsoft.com/office/drawing/2014/main" id="{DA7767AB-DA31-69A1-7920-55C8820EB6F0}"/>
              </a:ext>
            </a:extLst>
          </p:cNvPr>
          <p:cNvSpPr txBox="1"/>
          <p:nvPr/>
        </p:nvSpPr>
        <p:spPr>
          <a:xfrm>
            <a:off x="13716187" y="8676575"/>
            <a:ext cx="5977598"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solidFill>
                    <a:srgbClr val="58585A"/>
                  </a:solidFill>
                </a:ln>
                <a:solidFill>
                  <a:srgbClr val="00B050"/>
                </a:solidFill>
                <a:effectLst/>
                <a:uFillTx/>
                <a:latin typeface="+mn-lt"/>
                <a:ea typeface="+mn-ea"/>
                <a:cs typeface="+mn-cs"/>
                <a:sym typeface="Helvetica Neue"/>
              </a:rPr>
              <a:t>66% Deleted</a:t>
            </a:r>
          </a:p>
        </p:txBody>
      </p:sp>
      <p:cxnSp>
        <p:nvCxnSpPr>
          <p:cNvPr id="20" name="Straight Connector 19">
            <a:extLst>
              <a:ext uri="{FF2B5EF4-FFF2-40B4-BE49-F238E27FC236}">
                <a16:creationId xmlns:a16="http://schemas.microsoft.com/office/drawing/2014/main" id="{149CA903-9815-8AC9-22A8-E7EBC6969ACB}"/>
              </a:ext>
            </a:extLst>
          </p:cNvPr>
          <p:cNvCxnSpPr/>
          <p:nvPr/>
        </p:nvCxnSpPr>
        <p:spPr>
          <a:xfrm>
            <a:off x="562668" y="10018294"/>
            <a:ext cx="2275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F46C2103-0FAF-4C27-9F30-DDDF21843590}"/>
              </a:ext>
            </a:extLst>
          </p:cNvPr>
          <p:cNvSpPr txBox="1"/>
          <p:nvPr/>
        </p:nvSpPr>
        <p:spPr>
          <a:xfrm>
            <a:off x="275006" y="12235460"/>
            <a:ext cx="1941877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solidFill>
                    <a:srgbClr val="58585A"/>
                  </a:solidFill>
                </a:ln>
                <a:solidFill>
                  <a:schemeClr val="tx1"/>
                </a:solidFill>
                <a:effectLst/>
                <a:uFillTx/>
                <a:latin typeface="+mn-lt"/>
                <a:ea typeface="+mn-ea"/>
                <a:cs typeface="+mn-cs"/>
                <a:sym typeface="Helvetica Neue"/>
              </a:rPr>
              <a:t>This doesn’t conside</a:t>
            </a:r>
            <a:r>
              <a:rPr lang="en-US" sz="4800" dirty="0">
                <a:ln>
                  <a:solidFill>
                    <a:srgbClr val="58585A"/>
                  </a:solidFill>
                </a:ln>
                <a:solidFill>
                  <a:schemeClr val="tx1"/>
                </a:solidFill>
              </a:rPr>
              <a:t>r </a:t>
            </a:r>
            <a:r>
              <a:rPr kumimoji="0" lang="en-US" sz="4800" b="0" i="0" u="none" strike="noStrike" cap="none" spc="0" normalizeH="0" baseline="0" dirty="0">
                <a:ln>
                  <a:solidFill>
                    <a:srgbClr val="58585A"/>
                  </a:solidFill>
                </a:ln>
                <a:solidFill>
                  <a:schemeClr val="tx1"/>
                </a:solidFill>
                <a:effectLst/>
                <a:uFillTx/>
                <a:latin typeface="+mn-lt"/>
                <a:ea typeface="+mn-ea"/>
                <a:cs typeface="+mn-cs"/>
                <a:sym typeface="Helvetica Neue"/>
              </a:rPr>
              <a:t>forms which are less custom but still customized.</a:t>
            </a:r>
          </a:p>
        </p:txBody>
      </p:sp>
      <p:sp>
        <p:nvSpPr>
          <p:cNvPr id="23" name="TextBox 22">
            <a:extLst>
              <a:ext uri="{FF2B5EF4-FFF2-40B4-BE49-F238E27FC236}">
                <a16:creationId xmlns:a16="http://schemas.microsoft.com/office/drawing/2014/main" id="{2BF52C62-FF2D-440E-5985-E20B949A72E2}"/>
              </a:ext>
            </a:extLst>
          </p:cNvPr>
          <p:cNvSpPr txBox="1"/>
          <p:nvPr/>
        </p:nvSpPr>
        <p:spPr>
          <a:xfrm>
            <a:off x="298461" y="11394204"/>
            <a:ext cx="40668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solidFill>
                    <a:srgbClr val="58585A"/>
                  </a:solidFill>
                </a:ln>
                <a:solidFill>
                  <a:schemeClr val="tx1">
                    <a:lumMod val="50000"/>
                  </a:schemeClr>
                </a:solidFill>
                <a:effectLst/>
                <a:uFillTx/>
                <a:latin typeface="+mn-lt"/>
                <a:ea typeface="+mn-ea"/>
                <a:cs typeface="+mn-cs"/>
                <a:sym typeface="Helvetica Neue"/>
              </a:rPr>
              <a:t>Important:  🚨</a:t>
            </a:r>
          </a:p>
        </p:txBody>
      </p:sp>
    </p:spTree>
    <p:extLst>
      <p:ext uri="{BB962C8B-B14F-4D97-AF65-F5344CB8AC3E}">
        <p14:creationId xmlns:p14="http://schemas.microsoft.com/office/powerpoint/2010/main" val="26660189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4E0D2-3A41-ED8C-7414-105745F0C2CA}"/>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4730DF7D-B060-31BF-0496-3CC20D546B0E}"/>
              </a:ext>
            </a:extLst>
          </p:cNvPr>
          <p:cNvPicPr>
            <a:picLocks noChangeAspect="1"/>
          </p:cNvPicPr>
          <p:nvPr/>
        </p:nvPicPr>
        <p:blipFill>
          <a:blip r:embed="rId3"/>
          <a:stretch>
            <a:fillRect/>
          </a:stretch>
        </p:blipFill>
        <p:spPr>
          <a:xfrm>
            <a:off x="22049918" y="11659061"/>
            <a:ext cx="1627897" cy="1795277"/>
          </a:xfrm>
          <a:prstGeom prst="rect">
            <a:avLst/>
          </a:prstGeom>
          <a:ln w="12700">
            <a:miter lim="400000"/>
          </a:ln>
        </p:spPr>
      </p:pic>
      <p:sp>
        <p:nvSpPr>
          <p:cNvPr id="159" name="2">
            <a:extLst>
              <a:ext uri="{FF2B5EF4-FFF2-40B4-BE49-F238E27FC236}">
                <a16:creationId xmlns:a16="http://schemas.microsoft.com/office/drawing/2014/main" id="{9926C97C-9C86-CA65-435D-BC7E3B96F2E1}"/>
              </a:ext>
            </a:extLst>
          </p:cNvPr>
          <p:cNvSpPr txBox="1"/>
          <p:nvPr/>
        </p:nvSpPr>
        <p:spPr>
          <a:xfrm>
            <a:off x="22505468" y="12454272"/>
            <a:ext cx="63696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13</a:t>
            </a:r>
            <a:endParaRPr dirty="0"/>
          </a:p>
        </p:txBody>
      </p:sp>
      <p:pic>
        <p:nvPicPr>
          <p:cNvPr id="160" name="Banner Top.png" descr="Banner Top.png">
            <a:extLst>
              <a:ext uri="{FF2B5EF4-FFF2-40B4-BE49-F238E27FC236}">
                <a16:creationId xmlns:a16="http://schemas.microsoft.com/office/drawing/2014/main" id="{A226E0CA-7D9B-7982-76F6-6F22E3F6D867}"/>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F25D17E8-4C50-1FCD-3209-EFA5ADF97156}"/>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E53AC9BC-8076-2584-2C83-C760AF450B2A}"/>
              </a:ext>
            </a:extLst>
          </p:cNvPr>
          <p:cNvSpPr txBox="1"/>
          <p:nvPr/>
        </p:nvSpPr>
        <p:spPr>
          <a:xfrm>
            <a:off x="1446720" y="1334972"/>
            <a:ext cx="13409505"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Moving Customizations!</a:t>
            </a:r>
            <a:endParaRPr sz="9600" dirty="0"/>
          </a:p>
        </p:txBody>
      </p:sp>
      <p:sp>
        <p:nvSpPr>
          <p:cNvPr id="10" name="TextBox 9">
            <a:extLst>
              <a:ext uri="{FF2B5EF4-FFF2-40B4-BE49-F238E27FC236}">
                <a16:creationId xmlns:a16="http://schemas.microsoft.com/office/drawing/2014/main" id="{54024F5A-A321-1903-B333-6FA1ED49DB2E}"/>
              </a:ext>
            </a:extLst>
          </p:cNvPr>
          <p:cNvSpPr txBox="1"/>
          <p:nvPr/>
        </p:nvSpPr>
        <p:spPr>
          <a:xfrm>
            <a:off x="312445" y="3885319"/>
            <a:ext cx="17648771" cy="8720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dirty="0"/>
              <a:t>Problem 3! 😨</a:t>
            </a:r>
          </a:p>
          <a:p>
            <a:pPr marL="0" marR="0" indent="0" algn="l" defTabSz="2438338" rtl="0" fontAlgn="auto" latinLnBrk="0" hangingPunct="0">
              <a:lnSpc>
                <a:spcPct val="100000"/>
              </a:lnSpc>
              <a:spcBef>
                <a:spcPts val="0"/>
              </a:spcBef>
              <a:spcAft>
                <a:spcPts val="0"/>
              </a:spcAft>
              <a:buClrTx/>
              <a:buSzTx/>
              <a:buFontTx/>
              <a:buNone/>
              <a:tabLst/>
            </a:pPr>
            <a:endParaRPr lang="en-US" sz="6000" dirty="0"/>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We had 71 forms to customize in V10.</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lang="en-US" sz="6000" dirty="0"/>
              <a:t>We had 173 forms to migrate to V10.</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lang="en-US" sz="6000" dirty="0"/>
              <a:t>We needed version control!</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Human error was a serious risk!</a:t>
            </a:r>
          </a:p>
        </p:txBody>
      </p:sp>
      <p:pic>
        <p:nvPicPr>
          <p:cNvPr id="3" name="Picture 2">
            <a:extLst>
              <a:ext uri="{FF2B5EF4-FFF2-40B4-BE49-F238E27FC236}">
                <a16:creationId xmlns:a16="http://schemas.microsoft.com/office/drawing/2014/main" id="{5D71EF19-8753-431B-6364-79EE1B680A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07131" y="4175750"/>
            <a:ext cx="7483311" cy="7483311"/>
          </a:xfrm>
          <a:prstGeom prst="rect">
            <a:avLst/>
          </a:prstGeom>
        </p:spPr>
      </p:pic>
    </p:spTree>
    <p:extLst>
      <p:ext uri="{BB962C8B-B14F-4D97-AF65-F5344CB8AC3E}">
        <p14:creationId xmlns:p14="http://schemas.microsoft.com/office/powerpoint/2010/main" val="15162784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BD83A-21E2-8D18-2C64-B0BF705A4A38}"/>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81934752-5BF9-B0A7-E0BF-FC9FD4CBFE8D}"/>
              </a:ext>
            </a:extLst>
          </p:cNvPr>
          <p:cNvPicPr>
            <a:picLocks noChangeAspect="1"/>
          </p:cNvPicPr>
          <p:nvPr/>
        </p:nvPicPr>
        <p:blipFill>
          <a:blip r:embed="rId3"/>
          <a:stretch>
            <a:fillRect/>
          </a:stretch>
        </p:blipFill>
        <p:spPr>
          <a:xfrm>
            <a:off x="22073981" y="11659061"/>
            <a:ext cx="1627897" cy="1795277"/>
          </a:xfrm>
          <a:prstGeom prst="rect">
            <a:avLst/>
          </a:prstGeom>
          <a:ln w="12700">
            <a:miter lim="400000"/>
          </a:ln>
        </p:spPr>
      </p:pic>
      <p:sp>
        <p:nvSpPr>
          <p:cNvPr id="159" name="2">
            <a:extLst>
              <a:ext uri="{FF2B5EF4-FFF2-40B4-BE49-F238E27FC236}">
                <a16:creationId xmlns:a16="http://schemas.microsoft.com/office/drawing/2014/main" id="{2C85F1DF-9316-8BE6-0C76-FDBCBCC6EA70}"/>
              </a:ext>
            </a:extLst>
          </p:cNvPr>
          <p:cNvSpPr txBox="1"/>
          <p:nvPr/>
        </p:nvSpPr>
        <p:spPr>
          <a:xfrm>
            <a:off x="22505468" y="12454272"/>
            <a:ext cx="63696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14</a:t>
            </a:r>
            <a:endParaRPr dirty="0"/>
          </a:p>
        </p:txBody>
      </p:sp>
      <p:pic>
        <p:nvPicPr>
          <p:cNvPr id="160" name="Banner Top.png" descr="Banner Top.png">
            <a:extLst>
              <a:ext uri="{FF2B5EF4-FFF2-40B4-BE49-F238E27FC236}">
                <a16:creationId xmlns:a16="http://schemas.microsoft.com/office/drawing/2014/main" id="{F7A0130F-1BB4-5D49-A0AC-7C9C5C95FC8C}"/>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F6CEEEB2-BB43-5477-BE9C-2CAA3A17900C}"/>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404110A1-0F69-3964-1FE6-741549FD199A}"/>
              </a:ext>
            </a:extLst>
          </p:cNvPr>
          <p:cNvSpPr txBox="1"/>
          <p:nvPr/>
        </p:nvSpPr>
        <p:spPr>
          <a:xfrm>
            <a:off x="1446720" y="1334972"/>
            <a:ext cx="13409505"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Moving Customizations!</a:t>
            </a:r>
            <a:endParaRPr sz="9600" dirty="0"/>
          </a:p>
        </p:txBody>
      </p:sp>
      <p:sp>
        <p:nvSpPr>
          <p:cNvPr id="10" name="TextBox 9">
            <a:extLst>
              <a:ext uri="{FF2B5EF4-FFF2-40B4-BE49-F238E27FC236}">
                <a16:creationId xmlns:a16="http://schemas.microsoft.com/office/drawing/2014/main" id="{C47D413C-6658-1AB6-4A0D-E7D1474021FD}"/>
              </a:ext>
            </a:extLst>
          </p:cNvPr>
          <p:cNvSpPr txBox="1"/>
          <p:nvPr/>
        </p:nvSpPr>
        <p:spPr>
          <a:xfrm>
            <a:off x="456823" y="3882615"/>
            <a:ext cx="18529008" cy="8781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dirty="0"/>
              <a:t>Problem 3! – Solution Delta Scripts!</a:t>
            </a:r>
          </a:p>
          <a:p>
            <a:pPr marL="0" marR="0" indent="0" algn="l" defTabSz="2438338" rtl="0" fontAlgn="auto" latinLnBrk="0" hangingPunct="0">
              <a:lnSpc>
                <a:spcPct val="100000"/>
              </a:lnSpc>
              <a:spcBef>
                <a:spcPts val="0"/>
              </a:spcBef>
              <a:spcAft>
                <a:spcPts val="0"/>
              </a:spcAft>
              <a:buClrTx/>
              <a:buSzTx/>
              <a:buFontTx/>
              <a:buNone/>
              <a:tabLst/>
            </a:pPr>
            <a:endParaRPr lang="en-US" sz="8000" dirty="0"/>
          </a:p>
          <a:p>
            <a:pPr marL="0" marR="0" indent="0" algn="l" defTabSz="2438338" rtl="0" fontAlgn="auto" latinLnBrk="0" hangingPunct="0">
              <a:lnSpc>
                <a:spcPct val="100000"/>
              </a:lnSpc>
              <a:spcBef>
                <a:spcPts val="0"/>
              </a:spcBef>
              <a:spcAft>
                <a:spcPts val="0"/>
              </a:spcAft>
              <a:buClrTx/>
              <a:buSzTx/>
              <a:buFontTx/>
              <a:buNone/>
              <a:tabLst/>
            </a:pPr>
            <a:r>
              <a:rPr lang="en-US" sz="6600" dirty="0"/>
              <a:t>Make SQL that is only customizations!</a:t>
            </a:r>
          </a:p>
          <a:p>
            <a:pPr marL="1143000" marR="0" indent="-11430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6600" dirty="0"/>
              <a:t>Moves quickly from version to version</a:t>
            </a:r>
          </a:p>
          <a:p>
            <a:pPr marL="1143000" marR="0" indent="-11430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6600" dirty="0"/>
              <a:t>Very easy to read in version control.</a:t>
            </a:r>
          </a:p>
          <a:p>
            <a:pPr marL="1143000" marR="0" indent="-11430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6600" dirty="0"/>
              <a:t>We can apply during the upgrade.</a:t>
            </a:r>
          </a:p>
          <a:p>
            <a:pPr marL="0" marR="0" indent="0" algn="l" defTabSz="2438338" rtl="0" fontAlgn="auto" latinLnBrk="0" hangingPunct="0">
              <a:lnSpc>
                <a:spcPct val="100000"/>
              </a:lnSpc>
              <a:spcBef>
                <a:spcPts val="0"/>
              </a:spcBef>
              <a:spcAft>
                <a:spcPts val="0"/>
              </a:spcAft>
              <a:buClrTx/>
              <a:buSzTx/>
              <a:buFontTx/>
              <a:buNone/>
              <a:tabLst/>
            </a:pPr>
            <a:endParaRPr lang="en-US" sz="8000" dirty="0"/>
          </a:p>
          <a:p>
            <a:pPr marL="0" marR="0" indent="0" algn="l" defTabSz="2438338" rtl="0" fontAlgn="auto" latinLnBrk="0" hangingPunct="0">
              <a:lnSpc>
                <a:spcPct val="100000"/>
              </a:lnSpc>
              <a:spcBef>
                <a:spcPts val="0"/>
              </a:spcBef>
              <a:spcAft>
                <a:spcPts val="0"/>
              </a:spcAft>
              <a:buClrTx/>
              <a:buSzTx/>
              <a:buFontTx/>
              <a:buNone/>
              <a:tabLst/>
            </a:pPr>
            <a:endParaRPr lang="en-US" sz="6000" dirty="0"/>
          </a:p>
        </p:txBody>
      </p:sp>
      <p:pic>
        <p:nvPicPr>
          <p:cNvPr id="4" name="Picture 3">
            <a:extLst>
              <a:ext uri="{FF2B5EF4-FFF2-40B4-BE49-F238E27FC236}">
                <a16:creationId xmlns:a16="http://schemas.microsoft.com/office/drawing/2014/main" id="{AA71208F-FB0D-78D2-23B7-4E5F64F6B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62948" y="3895608"/>
            <a:ext cx="7830838" cy="7830838"/>
          </a:xfrm>
          <a:prstGeom prst="rect">
            <a:avLst/>
          </a:prstGeom>
        </p:spPr>
      </p:pic>
    </p:spTree>
    <p:extLst>
      <p:ext uri="{BB962C8B-B14F-4D97-AF65-F5344CB8AC3E}">
        <p14:creationId xmlns:p14="http://schemas.microsoft.com/office/powerpoint/2010/main" val="4708222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3ABE2-B941-D8E5-BA3D-336653D3A00C}"/>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34F114D2-022C-A0A2-CD80-3894E0924704}"/>
              </a:ext>
            </a:extLst>
          </p:cNvPr>
          <p:cNvPicPr>
            <a:picLocks noChangeAspect="1"/>
          </p:cNvPicPr>
          <p:nvPr/>
        </p:nvPicPr>
        <p:blipFill>
          <a:blip r:embed="rId3"/>
          <a:stretch>
            <a:fillRect/>
          </a:stretch>
        </p:blipFill>
        <p:spPr>
          <a:xfrm>
            <a:off x="22073981" y="11659061"/>
            <a:ext cx="1627897" cy="1795277"/>
          </a:xfrm>
          <a:prstGeom prst="rect">
            <a:avLst/>
          </a:prstGeom>
          <a:ln w="12700">
            <a:miter lim="400000"/>
          </a:ln>
        </p:spPr>
      </p:pic>
      <p:sp>
        <p:nvSpPr>
          <p:cNvPr id="159" name="2">
            <a:extLst>
              <a:ext uri="{FF2B5EF4-FFF2-40B4-BE49-F238E27FC236}">
                <a16:creationId xmlns:a16="http://schemas.microsoft.com/office/drawing/2014/main" id="{EAD0157E-8F0F-57CC-2C01-E4052AAAE3E9}"/>
              </a:ext>
            </a:extLst>
          </p:cNvPr>
          <p:cNvSpPr txBox="1"/>
          <p:nvPr/>
        </p:nvSpPr>
        <p:spPr>
          <a:xfrm>
            <a:off x="22505468" y="12454272"/>
            <a:ext cx="63696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15</a:t>
            </a:r>
            <a:endParaRPr dirty="0"/>
          </a:p>
        </p:txBody>
      </p:sp>
      <p:pic>
        <p:nvPicPr>
          <p:cNvPr id="160" name="Banner Top.png" descr="Banner Top.png">
            <a:extLst>
              <a:ext uri="{FF2B5EF4-FFF2-40B4-BE49-F238E27FC236}">
                <a16:creationId xmlns:a16="http://schemas.microsoft.com/office/drawing/2014/main" id="{E19381AB-935E-3CF8-AB7F-F56AD5D2FED4}"/>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36B1FD59-29A8-2F43-5272-F3A3DD509B34}"/>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B9BA1A73-F429-E7FB-0B4B-051FAFA7E19F}"/>
              </a:ext>
            </a:extLst>
          </p:cNvPr>
          <p:cNvSpPr txBox="1"/>
          <p:nvPr/>
        </p:nvSpPr>
        <p:spPr>
          <a:xfrm>
            <a:off x="1446720" y="1334972"/>
            <a:ext cx="13409505"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Moving Customizations!</a:t>
            </a:r>
            <a:endParaRPr sz="9600" dirty="0"/>
          </a:p>
        </p:txBody>
      </p:sp>
      <p:sp>
        <p:nvSpPr>
          <p:cNvPr id="11" name="TextBox 10">
            <a:extLst>
              <a:ext uri="{FF2B5EF4-FFF2-40B4-BE49-F238E27FC236}">
                <a16:creationId xmlns:a16="http://schemas.microsoft.com/office/drawing/2014/main" id="{01C5E4ED-CE1A-AF1D-A9BE-659053D731FE}"/>
              </a:ext>
            </a:extLst>
          </p:cNvPr>
          <p:cNvSpPr txBox="1"/>
          <p:nvPr/>
        </p:nvSpPr>
        <p:spPr>
          <a:xfrm>
            <a:off x="291687" y="3756557"/>
            <a:ext cx="8104494" cy="62581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0" i="0" u="none" strike="noStrike" cap="none" spc="0" normalizeH="0" baseline="0" dirty="0">
                <a:ln>
                  <a:noFill/>
                </a:ln>
                <a:solidFill>
                  <a:schemeClr val="tx1"/>
                </a:solidFill>
                <a:effectLst/>
                <a:uFillTx/>
                <a:latin typeface="+mn-lt"/>
                <a:ea typeface="+mn-ea"/>
                <a:cs typeface="+mn-cs"/>
                <a:sym typeface="Helvetica Neue"/>
              </a:rPr>
              <a:t>Internally developed tool.</a:t>
            </a:r>
          </a:p>
          <a:p>
            <a:pPr marR="0" algn="l" defTabSz="2438338" rtl="0" fontAlgn="auto" latinLnBrk="0" hangingPunct="0">
              <a:lnSpc>
                <a:spcPct val="100000"/>
              </a:lnSpc>
              <a:spcBef>
                <a:spcPts val="0"/>
              </a:spcBef>
              <a:spcAft>
                <a:spcPts val="0"/>
              </a:spcAft>
              <a:buClrTx/>
              <a:buSzTx/>
              <a:tabLst/>
            </a:pPr>
            <a:endParaRPr kumimoji="0" lang="en-US" sz="4000" b="0" i="0" u="none" strike="noStrike" cap="none" spc="0" normalizeH="0" baseline="0" dirty="0">
              <a:ln>
                <a:noFill/>
              </a:ln>
              <a:solidFill>
                <a:schemeClr val="tx1"/>
              </a:solidFill>
              <a:effectLst/>
              <a:uFillTx/>
              <a:latin typeface="+mn-lt"/>
              <a:ea typeface="+mn-ea"/>
              <a:cs typeface="+mn-cs"/>
              <a:sym typeface="Helvetica Neue"/>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.NET 8 C# WPF Application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4000" dirty="0">
              <a:solidFill>
                <a:schemeClr val="tx1"/>
              </a:solidFill>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Generates an SQL file per form.</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4000" dirty="0">
              <a:solidFill>
                <a:schemeClr val="tx1"/>
              </a:solidFill>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Form script in own file for VC</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4000" dirty="0">
              <a:solidFill>
                <a:schemeClr val="tx1"/>
              </a:solidFill>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Event Handler in own file for VC</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b="0" i="0" u="none" strike="noStrike" cap="none" spc="0" normalizeH="0" baseline="0" dirty="0">
              <a:ln>
                <a:noFill/>
              </a:ln>
              <a:solidFill>
                <a:schemeClr val="tx1"/>
              </a:solidFill>
              <a:effectLst/>
              <a:uFillTx/>
              <a:latin typeface="+mn-lt"/>
              <a:ea typeface="+mn-ea"/>
              <a:cs typeface="+mn-cs"/>
              <a:sym typeface="Helvetica Neue"/>
            </a:endParaRPr>
          </a:p>
        </p:txBody>
      </p:sp>
      <p:pic>
        <p:nvPicPr>
          <p:cNvPr id="5" name="Picture 4">
            <a:extLst>
              <a:ext uri="{FF2B5EF4-FFF2-40B4-BE49-F238E27FC236}">
                <a16:creationId xmlns:a16="http://schemas.microsoft.com/office/drawing/2014/main" id="{2F73B097-4F4C-38D4-D736-743A59DB5FCC}"/>
              </a:ext>
            </a:extLst>
          </p:cNvPr>
          <p:cNvPicPr>
            <a:picLocks noChangeAspect="1"/>
          </p:cNvPicPr>
          <p:nvPr/>
        </p:nvPicPr>
        <p:blipFill>
          <a:blip r:embed="rId6"/>
          <a:stretch>
            <a:fillRect/>
          </a:stretch>
        </p:blipFill>
        <p:spPr>
          <a:xfrm>
            <a:off x="9551213" y="3947944"/>
            <a:ext cx="13650762" cy="7711117"/>
          </a:xfrm>
          <a:prstGeom prst="rect">
            <a:avLst/>
          </a:prstGeom>
        </p:spPr>
      </p:pic>
      <p:pic>
        <p:nvPicPr>
          <p:cNvPr id="8" name="Picture 7">
            <a:extLst>
              <a:ext uri="{FF2B5EF4-FFF2-40B4-BE49-F238E27FC236}">
                <a16:creationId xmlns:a16="http://schemas.microsoft.com/office/drawing/2014/main" id="{7384B2F6-8B12-C0AB-4E82-99126F384C4C}"/>
              </a:ext>
            </a:extLst>
          </p:cNvPr>
          <p:cNvPicPr>
            <a:picLocks noChangeAspect="1"/>
          </p:cNvPicPr>
          <p:nvPr/>
        </p:nvPicPr>
        <p:blipFill>
          <a:blip r:embed="rId7"/>
          <a:stretch>
            <a:fillRect/>
          </a:stretch>
        </p:blipFill>
        <p:spPr>
          <a:xfrm>
            <a:off x="291687" y="10008574"/>
            <a:ext cx="5264360" cy="1991007"/>
          </a:xfrm>
          <a:prstGeom prst="rect">
            <a:avLst/>
          </a:prstGeom>
        </p:spPr>
      </p:pic>
    </p:spTree>
    <p:extLst>
      <p:ext uri="{BB962C8B-B14F-4D97-AF65-F5344CB8AC3E}">
        <p14:creationId xmlns:p14="http://schemas.microsoft.com/office/powerpoint/2010/main" val="36146063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3BF25-EFAE-94F9-A13E-30F87878790E}"/>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BFB237B6-368D-C6DF-449A-B190ECC6CE0E}"/>
              </a:ext>
            </a:extLst>
          </p:cNvPr>
          <p:cNvPicPr>
            <a:picLocks noChangeAspect="1"/>
          </p:cNvPicPr>
          <p:nvPr/>
        </p:nvPicPr>
        <p:blipFill>
          <a:blip r:embed="rId3"/>
          <a:stretch>
            <a:fillRect/>
          </a:stretch>
        </p:blipFill>
        <p:spPr>
          <a:xfrm>
            <a:off x="22073981" y="11659061"/>
            <a:ext cx="1627897" cy="1795277"/>
          </a:xfrm>
          <a:prstGeom prst="rect">
            <a:avLst/>
          </a:prstGeom>
          <a:ln w="12700">
            <a:miter lim="400000"/>
          </a:ln>
        </p:spPr>
      </p:pic>
      <p:sp>
        <p:nvSpPr>
          <p:cNvPr id="159" name="2">
            <a:extLst>
              <a:ext uri="{FF2B5EF4-FFF2-40B4-BE49-F238E27FC236}">
                <a16:creationId xmlns:a16="http://schemas.microsoft.com/office/drawing/2014/main" id="{B9E7A542-D026-96F5-76D3-55064F4B767A}"/>
              </a:ext>
            </a:extLst>
          </p:cNvPr>
          <p:cNvSpPr txBox="1"/>
          <p:nvPr/>
        </p:nvSpPr>
        <p:spPr>
          <a:xfrm>
            <a:off x="22505468" y="12454272"/>
            <a:ext cx="63696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16</a:t>
            </a:r>
            <a:endParaRPr dirty="0"/>
          </a:p>
        </p:txBody>
      </p:sp>
      <p:pic>
        <p:nvPicPr>
          <p:cNvPr id="160" name="Banner Top.png" descr="Banner Top.png">
            <a:extLst>
              <a:ext uri="{FF2B5EF4-FFF2-40B4-BE49-F238E27FC236}">
                <a16:creationId xmlns:a16="http://schemas.microsoft.com/office/drawing/2014/main" id="{C92BD1BD-26DA-02DF-02F5-AA445B3C65B7}"/>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D81F3704-3B21-D7D5-9E48-CD4D441317FC}"/>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BBC25E41-AF5E-F880-7C93-35B3D5D36FCD}"/>
              </a:ext>
            </a:extLst>
          </p:cNvPr>
          <p:cNvSpPr txBox="1"/>
          <p:nvPr/>
        </p:nvSpPr>
        <p:spPr>
          <a:xfrm>
            <a:off x="1446720" y="1334972"/>
            <a:ext cx="13409505"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Moving Customizations!</a:t>
            </a:r>
            <a:endParaRPr sz="9600" dirty="0"/>
          </a:p>
        </p:txBody>
      </p:sp>
      <p:sp>
        <p:nvSpPr>
          <p:cNvPr id="11" name="TextBox 10">
            <a:extLst>
              <a:ext uri="{FF2B5EF4-FFF2-40B4-BE49-F238E27FC236}">
                <a16:creationId xmlns:a16="http://schemas.microsoft.com/office/drawing/2014/main" id="{EF804B81-1EBB-F24D-7218-8CA5EB97A82E}"/>
              </a:ext>
            </a:extLst>
          </p:cNvPr>
          <p:cNvSpPr txBox="1"/>
          <p:nvPr/>
        </p:nvSpPr>
        <p:spPr>
          <a:xfrm>
            <a:off x="436067" y="4032565"/>
            <a:ext cx="8104494" cy="5027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lang="en-US" sz="8000" dirty="0">
                <a:solidFill>
                  <a:schemeClr val="tx1"/>
                </a:solidFill>
              </a:rPr>
              <a:t>How it works!</a:t>
            </a:r>
          </a:p>
          <a:p>
            <a:pPr marR="0" algn="l" defTabSz="2438338" rtl="0" fontAlgn="auto" latinLnBrk="0" hangingPunct="0">
              <a:lnSpc>
                <a:spcPct val="100000"/>
              </a:lnSpc>
              <a:spcBef>
                <a:spcPts val="0"/>
              </a:spcBef>
              <a:spcAft>
                <a:spcPts val="0"/>
              </a:spcAft>
              <a:buClrTx/>
              <a:buSzTx/>
              <a:tabLst/>
            </a:pPr>
            <a:endParaRPr kumimoji="0" lang="en-US" sz="8000" b="0" i="0" u="none" strike="noStrike" cap="none" spc="0" normalizeH="0" baseline="0" dirty="0">
              <a:ln>
                <a:noFill/>
              </a:ln>
              <a:solidFill>
                <a:schemeClr val="tx1"/>
              </a:solidFill>
              <a:effectLst/>
              <a:uFillTx/>
              <a:latin typeface="+mn-lt"/>
              <a:ea typeface="+mn-ea"/>
              <a:cs typeface="+mn-cs"/>
              <a:sym typeface="Helvetica Neue"/>
            </a:endParaRPr>
          </a:p>
          <a:p>
            <a:pPr marR="0" algn="l" defTabSz="2438338" rtl="0" fontAlgn="auto" latinLnBrk="0" hangingPunct="0">
              <a:lnSpc>
                <a:spcPct val="100000"/>
              </a:lnSpc>
              <a:spcBef>
                <a:spcPts val="0"/>
              </a:spcBef>
              <a:spcAft>
                <a:spcPts val="0"/>
              </a:spcAft>
              <a:buClrTx/>
              <a:buSzTx/>
              <a:tabLst/>
            </a:pPr>
            <a:endParaRPr kumimoji="0" lang="en-US" sz="8000" b="0" i="0" u="none" strike="noStrike" cap="none" spc="0" normalizeH="0" baseline="0" dirty="0">
              <a:ln>
                <a:noFill/>
              </a:ln>
              <a:solidFill>
                <a:schemeClr val="tx1"/>
              </a:solidFill>
              <a:effectLst/>
              <a:uFillTx/>
              <a:latin typeface="+mn-lt"/>
              <a:ea typeface="+mn-ea"/>
              <a:cs typeface="+mn-cs"/>
              <a:sym typeface="Helvetica Neue"/>
            </a:endParaRPr>
          </a:p>
          <a:p>
            <a:pPr marR="0" algn="l" defTabSz="2438338" rtl="0" fontAlgn="auto" latinLnBrk="0" hangingPunct="0">
              <a:lnSpc>
                <a:spcPct val="100000"/>
              </a:lnSpc>
              <a:spcBef>
                <a:spcPts val="0"/>
              </a:spcBef>
              <a:spcAft>
                <a:spcPts val="0"/>
              </a:spcAft>
              <a:buClrTx/>
              <a:buSzTx/>
              <a:tabLst/>
            </a:pPr>
            <a:endParaRPr kumimoji="0" lang="en-US" sz="4000" b="0" i="0" u="none" strike="noStrike" cap="none" spc="0" normalizeH="0" baseline="0" dirty="0">
              <a:ln>
                <a:noFill/>
              </a:ln>
              <a:solidFill>
                <a:schemeClr val="tx1"/>
              </a:solidFill>
              <a:effectLst/>
              <a:uFillTx/>
              <a:latin typeface="+mn-lt"/>
              <a:ea typeface="+mn-ea"/>
              <a:cs typeface="+mn-cs"/>
              <a:sym typeface="Helvetica Neue"/>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b="0" i="0" u="none" strike="noStrike" cap="none" spc="0" normalizeH="0" baseline="0" dirty="0">
              <a:ln>
                <a:noFill/>
              </a:ln>
              <a:solidFill>
                <a:schemeClr val="tx1"/>
              </a:solidFill>
              <a:effectLst/>
              <a:uFillTx/>
              <a:latin typeface="+mn-lt"/>
              <a:ea typeface="+mn-ea"/>
              <a:cs typeface="+mn-cs"/>
              <a:sym typeface="Helvetica Neue"/>
            </a:endParaRPr>
          </a:p>
        </p:txBody>
      </p:sp>
      <p:sp>
        <p:nvSpPr>
          <p:cNvPr id="3" name="TextBox 2">
            <a:extLst>
              <a:ext uri="{FF2B5EF4-FFF2-40B4-BE49-F238E27FC236}">
                <a16:creationId xmlns:a16="http://schemas.microsoft.com/office/drawing/2014/main" id="{43BC4248-0ED1-928E-B198-D204D551E2CC}"/>
              </a:ext>
            </a:extLst>
          </p:cNvPr>
          <p:cNvSpPr txBox="1"/>
          <p:nvPr/>
        </p:nvSpPr>
        <p:spPr>
          <a:xfrm>
            <a:off x="2089161" y="5518626"/>
            <a:ext cx="589264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5E5E5E"/>
                </a:solidFill>
                <a:effectLst/>
                <a:uFillTx/>
                <a:latin typeface="+mn-lt"/>
                <a:ea typeface="+mn-ea"/>
                <a:cs typeface="+mn-cs"/>
                <a:sym typeface="Helvetica Neue"/>
              </a:rPr>
              <a:t>Delete the site level form.</a:t>
            </a:r>
          </a:p>
        </p:txBody>
      </p:sp>
      <p:pic>
        <p:nvPicPr>
          <p:cNvPr id="6" name="Picture 5">
            <a:extLst>
              <a:ext uri="{FF2B5EF4-FFF2-40B4-BE49-F238E27FC236}">
                <a16:creationId xmlns:a16="http://schemas.microsoft.com/office/drawing/2014/main" id="{9BF4F56A-F41D-D5E0-E9C6-80C8D0D500A4}"/>
              </a:ext>
            </a:extLst>
          </p:cNvPr>
          <p:cNvPicPr>
            <a:picLocks noChangeAspect="1"/>
          </p:cNvPicPr>
          <p:nvPr/>
        </p:nvPicPr>
        <p:blipFill>
          <a:blip r:embed="rId6"/>
          <a:stretch>
            <a:fillRect/>
          </a:stretch>
        </p:blipFill>
        <p:spPr>
          <a:xfrm>
            <a:off x="652247" y="6236771"/>
            <a:ext cx="10590802" cy="4370217"/>
          </a:xfrm>
          <a:prstGeom prst="rect">
            <a:avLst/>
          </a:prstGeom>
        </p:spPr>
      </p:pic>
      <p:pic>
        <p:nvPicPr>
          <p:cNvPr id="10" name="Picture 9">
            <a:extLst>
              <a:ext uri="{FF2B5EF4-FFF2-40B4-BE49-F238E27FC236}">
                <a16:creationId xmlns:a16="http://schemas.microsoft.com/office/drawing/2014/main" id="{2B347FD3-D625-7F46-F838-9C5985DAF630}"/>
              </a:ext>
            </a:extLst>
          </p:cNvPr>
          <p:cNvPicPr>
            <a:picLocks noChangeAspect="1"/>
          </p:cNvPicPr>
          <p:nvPr/>
        </p:nvPicPr>
        <p:blipFill>
          <a:blip r:embed="rId7"/>
          <a:stretch>
            <a:fillRect/>
          </a:stretch>
        </p:blipFill>
        <p:spPr>
          <a:xfrm>
            <a:off x="11834233" y="4819365"/>
            <a:ext cx="11041016" cy="4077269"/>
          </a:xfrm>
          <a:prstGeom prst="rect">
            <a:avLst/>
          </a:prstGeom>
        </p:spPr>
      </p:pic>
      <p:sp>
        <p:nvSpPr>
          <p:cNvPr id="7" name="Rectangle: Rounded Corners 6">
            <a:extLst>
              <a:ext uri="{FF2B5EF4-FFF2-40B4-BE49-F238E27FC236}">
                <a16:creationId xmlns:a16="http://schemas.microsoft.com/office/drawing/2014/main" id="{DB799E3B-F431-8CCB-F3F7-B29461B3827A}"/>
              </a:ext>
            </a:extLst>
          </p:cNvPr>
          <p:cNvSpPr/>
          <p:nvPr/>
        </p:nvSpPr>
        <p:spPr>
          <a:xfrm>
            <a:off x="11298404" y="4089688"/>
            <a:ext cx="1436914" cy="1339374"/>
          </a:xfrm>
          <a:prstGeom prst="roundRect">
            <a:avLst/>
          </a:prstGeom>
          <a:solidFill>
            <a:srgbClr val="FBD607"/>
          </a:solidFill>
          <a:ln w="50800" cap="flat">
            <a:solidFill>
              <a:srgbClr val="58585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7200" dirty="0">
                <a:solidFill>
                  <a:schemeClr val="tx1"/>
                </a:solidFill>
                <a:latin typeface="Helvetica Neue Medium"/>
                <a:ea typeface="Helvetica Neue Medium"/>
                <a:cs typeface="Helvetica Neue Medium"/>
                <a:sym typeface="Helvetica Neue Medium"/>
              </a:rPr>
              <a:t>2</a:t>
            </a:r>
            <a:endParaRPr kumimoji="0" lang="en-US" sz="3200" b="0" i="0" u="none" strike="noStrike" cap="none" spc="0" normalizeH="0" baseline="0" dirty="0">
              <a:ln>
                <a:noFill/>
              </a:ln>
              <a:solidFill>
                <a:schemeClr val="tx1"/>
              </a:solidFill>
              <a:effectLst/>
              <a:uFillTx/>
              <a:latin typeface="Helvetica Neue Medium"/>
              <a:ea typeface="Helvetica Neue Medium"/>
              <a:cs typeface="Helvetica Neue Medium"/>
              <a:sym typeface="Helvetica Neue Medium"/>
            </a:endParaRPr>
          </a:p>
        </p:txBody>
      </p:sp>
      <p:sp>
        <p:nvSpPr>
          <p:cNvPr id="2" name="Rectangle: Rounded Corners 1">
            <a:extLst>
              <a:ext uri="{FF2B5EF4-FFF2-40B4-BE49-F238E27FC236}">
                <a16:creationId xmlns:a16="http://schemas.microsoft.com/office/drawing/2014/main" id="{2E9DF22D-1D56-1A1B-3CA3-2EF38BF870EE}"/>
              </a:ext>
            </a:extLst>
          </p:cNvPr>
          <p:cNvSpPr/>
          <p:nvPr/>
        </p:nvSpPr>
        <p:spPr>
          <a:xfrm>
            <a:off x="436067" y="5518626"/>
            <a:ext cx="1436914" cy="1339374"/>
          </a:xfrm>
          <a:prstGeom prst="roundRect">
            <a:avLst/>
          </a:prstGeom>
          <a:solidFill>
            <a:srgbClr val="FBD607"/>
          </a:solidFill>
          <a:ln w="50800" cap="flat">
            <a:solidFill>
              <a:srgbClr val="58585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chemeClr val="tx1"/>
                </a:solidFill>
                <a:effectLst/>
                <a:uFillTx/>
                <a:latin typeface="Helvetica Neue Medium"/>
                <a:ea typeface="Helvetica Neue Medium"/>
                <a:cs typeface="Helvetica Neue Medium"/>
                <a:sym typeface="Helvetica Neue Medium"/>
              </a:rPr>
              <a:t>1</a:t>
            </a:r>
            <a:endParaRPr kumimoji="0" lang="en-US" sz="3200" b="0" i="0" u="none" strike="noStrike" cap="none" spc="0" normalizeH="0" baseline="0" dirty="0">
              <a:ln>
                <a:noFill/>
              </a:ln>
              <a:solidFill>
                <a:schemeClr val="tx1"/>
              </a:solidFill>
              <a:effectLst/>
              <a:uFillTx/>
              <a:latin typeface="Helvetica Neue Medium"/>
              <a:ea typeface="Helvetica Neue Medium"/>
              <a:cs typeface="Helvetica Neue Medium"/>
              <a:sym typeface="Helvetica Neue Medium"/>
            </a:endParaRPr>
          </a:p>
        </p:txBody>
      </p:sp>
      <p:sp>
        <p:nvSpPr>
          <p:cNvPr id="12" name="TextBox 11">
            <a:extLst>
              <a:ext uri="{FF2B5EF4-FFF2-40B4-BE49-F238E27FC236}">
                <a16:creationId xmlns:a16="http://schemas.microsoft.com/office/drawing/2014/main" id="{722DA34F-A01B-F4BA-2298-47B986487AA6}"/>
              </a:ext>
            </a:extLst>
          </p:cNvPr>
          <p:cNvSpPr txBox="1"/>
          <p:nvPr/>
        </p:nvSpPr>
        <p:spPr>
          <a:xfrm>
            <a:off x="12763288" y="4101220"/>
            <a:ext cx="763350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t>Copy the vendor to make the site</a:t>
            </a:r>
            <a:endParaRPr kumimoji="0" lang="en-US" sz="40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4" name="Picture 13">
            <a:extLst>
              <a:ext uri="{FF2B5EF4-FFF2-40B4-BE49-F238E27FC236}">
                <a16:creationId xmlns:a16="http://schemas.microsoft.com/office/drawing/2014/main" id="{E6EBC40E-0922-1E27-46E3-5DF2ECEBE973}"/>
              </a:ext>
            </a:extLst>
          </p:cNvPr>
          <p:cNvPicPr>
            <a:picLocks noChangeAspect="1"/>
          </p:cNvPicPr>
          <p:nvPr/>
        </p:nvPicPr>
        <p:blipFill>
          <a:blip r:embed="rId8"/>
          <a:stretch>
            <a:fillRect/>
          </a:stretch>
        </p:blipFill>
        <p:spPr>
          <a:xfrm>
            <a:off x="12192000" y="10434690"/>
            <a:ext cx="9802593" cy="2019582"/>
          </a:xfrm>
          <a:prstGeom prst="rect">
            <a:avLst/>
          </a:prstGeom>
        </p:spPr>
      </p:pic>
      <p:sp>
        <p:nvSpPr>
          <p:cNvPr id="15" name="Rectangle: Rounded Corners 14">
            <a:extLst>
              <a:ext uri="{FF2B5EF4-FFF2-40B4-BE49-F238E27FC236}">
                <a16:creationId xmlns:a16="http://schemas.microsoft.com/office/drawing/2014/main" id="{D40BD6A6-D0D3-1976-9398-1B3A768DBC42}"/>
              </a:ext>
            </a:extLst>
          </p:cNvPr>
          <p:cNvSpPr/>
          <p:nvPr/>
        </p:nvSpPr>
        <p:spPr>
          <a:xfrm>
            <a:off x="11561389" y="9608160"/>
            <a:ext cx="1436914" cy="1339374"/>
          </a:xfrm>
          <a:prstGeom prst="roundRect">
            <a:avLst/>
          </a:prstGeom>
          <a:solidFill>
            <a:srgbClr val="FBD607"/>
          </a:solidFill>
          <a:ln w="50800" cap="flat">
            <a:solidFill>
              <a:srgbClr val="58585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chemeClr val="tx1"/>
                </a:solidFill>
                <a:effectLst/>
                <a:uFillTx/>
                <a:latin typeface="Helvetica Neue Medium"/>
                <a:ea typeface="Helvetica Neue Medium"/>
                <a:cs typeface="Helvetica Neue Medium"/>
                <a:sym typeface="Helvetica Neue Medium"/>
              </a:rPr>
              <a:t>3</a:t>
            </a:r>
            <a:endParaRPr kumimoji="0" lang="en-US" sz="3200" b="0" i="0" u="none" strike="noStrike" cap="none" spc="0" normalizeH="0" baseline="0" dirty="0">
              <a:ln>
                <a:noFill/>
              </a:ln>
              <a:solidFill>
                <a:schemeClr val="tx1"/>
              </a:solidFill>
              <a:effectLst/>
              <a:uFillTx/>
              <a:latin typeface="Helvetica Neue Medium"/>
              <a:ea typeface="Helvetica Neue Medium"/>
              <a:cs typeface="Helvetica Neue Medium"/>
              <a:sym typeface="Helvetica Neue Medium"/>
            </a:endParaRPr>
          </a:p>
        </p:txBody>
      </p:sp>
      <p:sp>
        <p:nvSpPr>
          <p:cNvPr id="16" name="TextBox 15">
            <a:extLst>
              <a:ext uri="{FF2B5EF4-FFF2-40B4-BE49-F238E27FC236}">
                <a16:creationId xmlns:a16="http://schemas.microsoft.com/office/drawing/2014/main" id="{AB69F985-68F6-6C5A-0D9F-AE48A2D65DF4}"/>
              </a:ext>
            </a:extLst>
          </p:cNvPr>
          <p:cNvSpPr txBox="1"/>
          <p:nvPr/>
        </p:nvSpPr>
        <p:spPr>
          <a:xfrm>
            <a:off x="12998303" y="9641844"/>
            <a:ext cx="577722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t>Apply the customizations</a:t>
            </a:r>
            <a:endParaRPr kumimoji="0" lang="en-US" sz="40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7955905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FDAA8-62BD-8C64-348F-D93EE976DB5C}"/>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182A9F63-D5F2-E9EF-64A7-8636D664856A}"/>
              </a:ext>
            </a:extLst>
          </p:cNvPr>
          <p:cNvPicPr>
            <a:picLocks noChangeAspect="1"/>
          </p:cNvPicPr>
          <p:nvPr/>
        </p:nvPicPr>
        <p:blipFill>
          <a:blip r:embed="rId3"/>
          <a:stretch>
            <a:fillRect/>
          </a:stretch>
        </p:blipFill>
        <p:spPr>
          <a:xfrm>
            <a:off x="22073981" y="11659061"/>
            <a:ext cx="1627897" cy="1795277"/>
          </a:xfrm>
          <a:prstGeom prst="rect">
            <a:avLst/>
          </a:prstGeom>
          <a:ln w="12700">
            <a:miter lim="400000"/>
          </a:ln>
        </p:spPr>
      </p:pic>
      <p:sp>
        <p:nvSpPr>
          <p:cNvPr id="159" name="2">
            <a:extLst>
              <a:ext uri="{FF2B5EF4-FFF2-40B4-BE49-F238E27FC236}">
                <a16:creationId xmlns:a16="http://schemas.microsoft.com/office/drawing/2014/main" id="{CC2F4C0A-439D-C752-B1B5-DF01F77EFC60}"/>
              </a:ext>
            </a:extLst>
          </p:cNvPr>
          <p:cNvSpPr txBox="1"/>
          <p:nvPr/>
        </p:nvSpPr>
        <p:spPr>
          <a:xfrm>
            <a:off x="22505468" y="12454272"/>
            <a:ext cx="63696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17</a:t>
            </a:r>
            <a:endParaRPr dirty="0"/>
          </a:p>
        </p:txBody>
      </p:sp>
      <p:pic>
        <p:nvPicPr>
          <p:cNvPr id="160" name="Banner Top.png" descr="Banner Top.png">
            <a:extLst>
              <a:ext uri="{FF2B5EF4-FFF2-40B4-BE49-F238E27FC236}">
                <a16:creationId xmlns:a16="http://schemas.microsoft.com/office/drawing/2014/main" id="{BF63853C-8A34-A22B-EDF0-869D1489459D}"/>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990FEE50-8EFE-EA55-EFE8-52B517B3AF5A}"/>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5DBB74A4-53AB-D6CF-E003-492785234F24}"/>
              </a:ext>
            </a:extLst>
          </p:cNvPr>
          <p:cNvSpPr txBox="1"/>
          <p:nvPr/>
        </p:nvSpPr>
        <p:spPr>
          <a:xfrm>
            <a:off x="1446720" y="1334972"/>
            <a:ext cx="13184956"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Testing Customizations!</a:t>
            </a:r>
            <a:endParaRPr sz="9600" dirty="0"/>
          </a:p>
        </p:txBody>
      </p:sp>
      <p:sp>
        <p:nvSpPr>
          <p:cNvPr id="10" name="TextBox 9">
            <a:extLst>
              <a:ext uri="{FF2B5EF4-FFF2-40B4-BE49-F238E27FC236}">
                <a16:creationId xmlns:a16="http://schemas.microsoft.com/office/drawing/2014/main" id="{DB1E0C89-E6EE-AFBB-FBC6-AD0065129B11}"/>
              </a:ext>
            </a:extLst>
          </p:cNvPr>
          <p:cNvSpPr txBox="1"/>
          <p:nvPr/>
        </p:nvSpPr>
        <p:spPr>
          <a:xfrm>
            <a:off x="254218" y="4340343"/>
            <a:ext cx="17648771" cy="5027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dirty="0"/>
              <a:t>Problem 4! 🫣</a:t>
            </a:r>
            <a:endParaRPr lang="en-US" sz="6000" dirty="0"/>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We have the code moved but is it working in V10?</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lang="en-US" sz="6000" dirty="0"/>
              <a:t>How can we get everyone engaged and testing?</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7" name="Picture 16">
            <a:extLst>
              <a:ext uri="{FF2B5EF4-FFF2-40B4-BE49-F238E27FC236}">
                <a16:creationId xmlns:a16="http://schemas.microsoft.com/office/drawing/2014/main" id="{54E1E9C1-5395-B3A4-8088-3E59858C16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6194" y="5772167"/>
            <a:ext cx="7010400" cy="7010400"/>
          </a:xfrm>
          <a:prstGeom prst="rect">
            <a:avLst/>
          </a:prstGeom>
        </p:spPr>
      </p:pic>
      <p:sp>
        <p:nvSpPr>
          <p:cNvPr id="18" name="Rectangle 17">
            <a:extLst>
              <a:ext uri="{FF2B5EF4-FFF2-40B4-BE49-F238E27FC236}">
                <a16:creationId xmlns:a16="http://schemas.microsoft.com/office/drawing/2014/main" id="{AD79BE93-A18D-8931-1408-250D58B3168F}"/>
              </a:ext>
            </a:extLst>
          </p:cNvPr>
          <p:cNvSpPr/>
          <p:nvPr/>
        </p:nvSpPr>
        <p:spPr>
          <a:xfrm rot="20794199">
            <a:off x="3767634" y="9799717"/>
            <a:ext cx="9990395" cy="2800767"/>
          </a:xfrm>
          <a:prstGeom prst="rect">
            <a:avLst/>
          </a:prstGeom>
          <a:noFill/>
        </p:spPr>
        <p:txBody>
          <a:bodyPr wrap="square" lIns="91440" tIns="45720" rIns="91440" bIns="45720">
            <a:spAutoFit/>
          </a:bodyPr>
          <a:lstStyle/>
          <a:p>
            <a:pPr algn="ctr"/>
            <a:r>
              <a:rPr lang="en-US" sz="8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We were in trouble!</a:t>
            </a:r>
          </a:p>
        </p:txBody>
      </p:sp>
    </p:spTree>
    <p:extLst>
      <p:ext uri="{BB962C8B-B14F-4D97-AF65-F5344CB8AC3E}">
        <p14:creationId xmlns:p14="http://schemas.microsoft.com/office/powerpoint/2010/main" val="18450455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6ECE5-E0F1-9493-803E-E433153821AA}"/>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ECEB9885-B0C4-CE1D-DE71-2DF325E2205E}"/>
              </a:ext>
            </a:extLst>
          </p:cNvPr>
          <p:cNvPicPr>
            <a:picLocks noChangeAspect="1"/>
          </p:cNvPicPr>
          <p:nvPr/>
        </p:nvPicPr>
        <p:blipFill>
          <a:blip r:embed="rId3"/>
          <a:stretch>
            <a:fillRect/>
          </a:stretch>
        </p:blipFill>
        <p:spPr>
          <a:xfrm>
            <a:off x="22073981" y="11659061"/>
            <a:ext cx="1627897" cy="1795277"/>
          </a:xfrm>
          <a:prstGeom prst="rect">
            <a:avLst/>
          </a:prstGeom>
          <a:ln w="12700">
            <a:miter lim="400000"/>
          </a:ln>
        </p:spPr>
      </p:pic>
      <p:sp>
        <p:nvSpPr>
          <p:cNvPr id="159" name="2">
            <a:extLst>
              <a:ext uri="{FF2B5EF4-FFF2-40B4-BE49-F238E27FC236}">
                <a16:creationId xmlns:a16="http://schemas.microsoft.com/office/drawing/2014/main" id="{1038CC04-E7E8-FA70-8984-EF12C99AA8BD}"/>
              </a:ext>
            </a:extLst>
          </p:cNvPr>
          <p:cNvSpPr txBox="1"/>
          <p:nvPr/>
        </p:nvSpPr>
        <p:spPr>
          <a:xfrm>
            <a:off x="22505468" y="12454272"/>
            <a:ext cx="63696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18</a:t>
            </a:r>
            <a:endParaRPr dirty="0"/>
          </a:p>
        </p:txBody>
      </p:sp>
      <p:pic>
        <p:nvPicPr>
          <p:cNvPr id="160" name="Banner Top.png" descr="Banner Top.png">
            <a:extLst>
              <a:ext uri="{FF2B5EF4-FFF2-40B4-BE49-F238E27FC236}">
                <a16:creationId xmlns:a16="http://schemas.microsoft.com/office/drawing/2014/main" id="{03D87ED6-5E65-EA0D-F436-FB2C7932409D}"/>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FFE81978-C369-39E4-0435-D6C3A994A88A}"/>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36F90517-56A7-D9BB-19C7-6080912E61B2}"/>
              </a:ext>
            </a:extLst>
          </p:cNvPr>
          <p:cNvSpPr txBox="1"/>
          <p:nvPr/>
        </p:nvSpPr>
        <p:spPr>
          <a:xfrm>
            <a:off x="1446720" y="1334972"/>
            <a:ext cx="13184956"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Testing Customizations!</a:t>
            </a:r>
            <a:endParaRPr sz="9600" dirty="0"/>
          </a:p>
        </p:txBody>
      </p:sp>
      <p:pic>
        <p:nvPicPr>
          <p:cNvPr id="3" name="Picture 2">
            <a:extLst>
              <a:ext uri="{FF2B5EF4-FFF2-40B4-BE49-F238E27FC236}">
                <a16:creationId xmlns:a16="http://schemas.microsoft.com/office/drawing/2014/main" id="{B6F9D38F-2B0E-FE7D-1D70-2919232025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241" y="4164455"/>
            <a:ext cx="16515348" cy="9289883"/>
          </a:xfrm>
          <a:prstGeom prst="rect">
            <a:avLst/>
          </a:prstGeom>
        </p:spPr>
      </p:pic>
      <p:pic>
        <p:nvPicPr>
          <p:cNvPr id="6" name="Picture 5">
            <a:extLst>
              <a:ext uri="{FF2B5EF4-FFF2-40B4-BE49-F238E27FC236}">
                <a16:creationId xmlns:a16="http://schemas.microsoft.com/office/drawing/2014/main" id="{C9350B3B-270D-2A6C-AEFD-544F4F07D26C}"/>
              </a:ext>
            </a:extLst>
          </p:cNvPr>
          <p:cNvPicPr>
            <a:picLocks noChangeAspect="1"/>
          </p:cNvPicPr>
          <p:nvPr/>
        </p:nvPicPr>
        <p:blipFill>
          <a:blip r:embed="rId7"/>
          <a:stretch>
            <a:fillRect/>
          </a:stretch>
        </p:blipFill>
        <p:spPr>
          <a:xfrm>
            <a:off x="19297946" y="6702772"/>
            <a:ext cx="4612813" cy="4612813"/>
          </a:xfrm>
          <a:prstGeom prst="rect">
            <a:avLst/>
          </a:prstGeom>
        </p:spPr>
      </p:pic>
      <p:pic>
        <p:nvPicPr>
          <p:cNvPr id="4098" name="Picture 2">
            <a:extLst>
              <a:ext uri="{FF2B5EF4-FFF2-40B4-BE49-F238E27FC236}">
                <a16:creationId xmlns:a16="http://schemas.microsoft.com/office/drawing/2014/main" id="{CD950F0A-1761-3064-05B7-F1F35EA828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97946" y="5019390"/>
            <a:ext cx="4492282" cy="155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1479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3117E-0AD4-229F-1FE8-B38CBD0BE70E}"/>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95EB4195-5CA7-28DA-BD46-F09B351E1356}"/>
              </a:ext>
            </a:extLst>
          </p:cNvPr>
          <p:cNvPicPr>
            <a:picLocks noChangeAspect="1"/>
          </p:cNvPicPr>
          <p:nvPr/>
        </p:nvPicPr>
        <p:blipFill>
          <a:blip r:embed="rId3"/>
          <a:stretch>
            <a:fillRect/>
          </a:stretch>
        </p:blipFill>
        <p:spPr>
          <a:xfrm>
            <a:off x="22049918" y="11659061"/>
            <a:ext cx="1627897" cy="1795277"/>
          </a:xfrm>
          <a:prstGeom prst="rect">
            <a:avLst/>
          </a:prstGeom>
          <a:ln w="12700">
            <a:miter lim="400000"/>
          </a:ln>
        </p:spPr>
      </p:pic>
      <p:sp>
        <p:nvSpPr>
          <p:cNvPr id="159" name="2">
            <a:extLst>
              <a:ext uri="{FF2B5EF4-FFF2-40B4-BE49-F238E27FC236}">
                <a16:creationId xmlns:a16="http://schemas.microsoft.com/office/drawing/2014/main" id="{C24C53AE-1FD6-DEAF-35FC-C2287213994B}"/>
              </a:ext>
            </a:extLst>
          </p:cNvPr>
          <p:cNvSpPr txBox="1"/>
          <p:nvPr/>
        </p:nvSpPr>
        <p:spPr>
          <a:xfrm>
            <a:off x="22505468" y="12454272"/>
            <a:ext cx="63696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19</a:t>
            </a:r>
            <a:endParaRPr dirty="0"/>
          </a:p>
        </p:txBody>
      </p:sp>
      <p:pic>
        <p:nvPicPr>
          <p:cNvPr id="160" name="Banner Top.png" descr="Banner Top.png">
            <a:extLst>
              <a:ext uri="{FF2B5EF4-FFF2-40B4-BE49-F238E27FC236}">
                <a16:creationId xmlns:a16="http://schemas.microsoft.com/office/drawing/2014/main" id="{E0DC80AA-BF27-F758-AAC7-F036C57F4002}"/>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15A2D5AF-CB7A-64E1-0A1E-4CB21C72E733}"/>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9065808D-430C-4C3D-B41F-04B7CC5EC04D}"/>
              </a:ext>
            </a:extLst>
          </p:cNvPr>
          <p:cNvSpPr txBox="1"/>
          <p:nvPr/>
        </p:nvSpPr>
        <p:spPr>
          <a:xfrm>
            <a:off x="1446720" y="1334972"/>
            <a:ext cx="3120278"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Pilots</a:t>
            </a:r>
            <a:endParaRPr sz="9600" dirty="0"/>
          </a:p>
        </p:txBody>
      </p:sp>
      <p:sp>
        <p:nvSpPr>
          <p:cNvPr id="13" name="TextBox 12">
            <a:extLst>
              <a:ext uri="{FF2B5EF4-FFF2-40B4-BE49-F238E27FC236}">
                <a16:creationId xmlns:a16="http://schemas.microsoft.com/office/drawing/2014/main" id="{282AE46A-1C61-8C7D-05C6-65FB3651FE8A}"/>
              </a:ext>
            </a:extLst>
          </p:cNvPr>
          <p:cNvSpPr txBox="1"/>
          <p:nvPr/>
        </p:nvSpPr>
        <p:spPr>
          <a:xfrm>
            <a:off x="278281" y="3911897"/>
            <a:ext cx="20632604"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Round 1:  72 Issues Found</a:t>
            </a:r>
          </a:p>
          <a:p>
            <a:pPr marL="342900" lvl="1" indent="-342900" algn="l">
              <a:buFont typeface="Arial" panose="020B0604020202020204" pitchFamily="34" charset="0"/>
              <a:buChar char="•"/>
            </a:pPr>
            <a:r>
              <a:rPr lang="en-US" sz="6000" dirty="0"/>
              <a:t>Round 2:  45 Issues Found</a:t>
            </a:r>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Round 3</a:t>
            </a:r>
            <a:r>
              <a:rPr lang="en-US" sz="6000" dirty="0"/>
              <a:t>:  23 Issues Found</a:t>
            </a:r>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Round 4</a:t>
            </a:r>
            <a:r>
              <a:rPr lang="en-US" sz="6000" dirty="0"/>
              <a:t>:  11 Issues Found</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4" name="Picture 13">
            <a:extLst>
              <a:ext uri="{FF2B5EF4-FFF2-40B4-BE49-F238E27FC236}">
                <a16:creationId xmlns:a16="http://schemas.microsoft.com/office/drawing/2014/main" id="{78D44CA3-92FD-8FC6-4E44-2ECEC64BC27B}"/>
              </a:ext>
            </a:extLst>
          </p:cNvPr>
          <p:cNvPicPr>
            <a:picLocks noChangeAspect="1"/>
          </p:cNvPicPr>
          <p:nvPr/>
        </p:nvPicPr>
        <p:blipFill>
          <a:blip r:embed="rId6"/>
          <a:stretch>
            <a:fillRect/>
          </a:stretch>
        </p:blipFill>
        <p:spPr>
          <a:xfrm>
            <a:off x="12143398" y="8639936"/>
            <a:ext cx="9055352" cy="4426926"/>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BEAC258-1DD1-7BDB-B17E-E305F8485840}"/>
              </a:ext>
            </a:extLst>
          </p:cNvPr>
          <p:cNvPicPr>
            <a:picLocks noChangeAspect="1"/>
          </p:cNvPicPr>
          <p:nvPr/>
        </p:nvPicPr>
        <p:blipFill>
          <a:blip r:embed="rId7"/>
          <a:stretch>
            <a:fillRect/>
          </a:stretch>
        </p:blipFill>
        <p:spPr>
          <a:xfrm>
            <a:off x="2887579" y="8639936"/>
            <a:ext cx="8655891" cy="434290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4B7E10B7-3B8C-AF5A-B9C2-A7F9C195050B}"/>
              </a:ext>
            </a:extLst>
          </p:cNvPr>
          <p:cNvSpPr txBox="1"/>
          <p:nvPr/>
        </p:nvSpPr>
        <p:spPr>
          <a:xfrm>
            <a:off x="278281" y="7701948"/>
            <a:ext cx="85488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5E5E5E"/>
                </a:solidFill>
                <a:effectLst/>
                <a:uFillTx/>
                <a:latin typeface="+mn-lt"/>
                <a:ea typeface="+mn-ea"/>
                <a:cs typeface="+mn-cs"/>
                <a:sym typeface="Helvetica Neue"/>
              </a:rPr>
              <a:t>Disclaimer:  Does not contain feature requests or v9 bugs</a:t>
            </a:r>
          </a:p>
        </p:txBody>
      </p:sp>
    </p:spTree>
    <p:extLst>
      <p:ext uri="{BB962C8B-B14F-4D97-AF65-F5344CB8AC3E}">
        <p14:creationId xmlns:p14="http://schemas.microsoft.com/office/powerpoint/2010/main" val="32186667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Hive For Numbers Icon.png" descr="Hive For Numbers Icon.png"/>
          <p:cNvPicPr>
            <a:picLocks noChangeAspect="1"/>
          </p:cNvPicPr>
          <p:nvPr/>
        </p:nvPicPr>
        <p:blipFill>
          <a:blip r:embed="rId3"/>
          <a:stretch>
            <a:fillRect/>
          </a:stretch>
        </p:blipFill>
        <p:spPr>
          <a:xfrm>
            <a:off x="21905540" y="11659061"/>
            <a:ext cx="1627897" cy="1795277"/>
          </a:xfrm>
          <a:prstGeom prst="rect">
            <a:avLst/>
          </a:prstGeom>
          <a:ln w="12700">
            <a:miter lim="400000"/>
          </a:ln>
        </p:spPr>
      </p:pic>
      <p:sp>
        <p:nvSpPr>
          <p:cNvPr id="159" name="2"/>
          <p:cNvSpPr txBox="1"/>
          <p:nvPr/>
        </p:nvSpPr>
        <p:spPr>
          <a:xfrm>
            <a:off x="22505468" y="12477766"/>
            <a:ext cx="376429"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t>2</a:t>
            </a:r>
          </a:p>
        </p:txBody>
      </p:sp>
      <p:pic>
        <p:nvPicPr>
          <p:cNvPr id="160" name="Banner Top.png" descr="Banner Top.png"/>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p:cNvSpPr txBox="1"/>
          <p:nvPr/>
        </p:nvSpPr>
        <p:spPr>
          <a:xfrm>
            <a:off x="1446720" y="1044124"/>
            <a:ext cx="10147073" cy="2013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dirty="0"/>
              <a:t>Introduction</a:t>
            </a:r>
            <a:endParaRPr dirty="0"/>
          </a:p>
        </p:txBody>
      </p:sp>
      <p:sp>
        <p:nvSpPr>
          <p:cNvPr id="6" name="TextBox 5">
            <a:extLst>
              <a:ext uri="{FF2B5EF4-FFF2-40B4-BE49-F238E27FC236}">
                <a16:creationId xmlns:a16="http://schemas.microsoft.com/office/drawing/2014/main" id="{27A5FADF-5DDA-0352-2E63-476CE8370466}"/>
              </a:ext>
            </a:extLst>
          </p:cNvPr>
          <p:cNvSpPr txBox="1"/>
          <p:nvPr/>
        </p:nvSpPr>
        <p:spPr>
          <a:xfrm>
            <a:off x="2856712" y="4062950"/>
            <a:ext cx="9335288"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5E5E5E"/>
                </a:solidFill>
                <a:effectLst/>
                <a:uFillTx/>
                <a:latin typeface="+mn-lt"/>
                <a:ea typeface="+mn-ea"/>
                <a:cs typeface="+mn-cs"/>
                <a:sym typeface="Helvetica Neue"/>
              </a:rPr>
              <a:t>Jack Horst</a:t>
            </a:r>
          </a:p>
          <a:p>
            <a:pPr marL="0" marR="0" indent="0" algn="l" defTabSz="2438338" rtl="0" fontAlgn="auto" latinLnBrk="0" hangingPunct="0">
              <a:lnSpc>
                <a:spcPct val="100000"/>
              </a:lnSpc>
              <a:spcBef>
                <a:spcPts val="0"/>
              </a:spcBef>
              <a:spcAft>
                <a:spcPts val="0"/>
              </a:spcAft>
              <a:buClrTx/>
              <a:buSzTx/>
              <a:buFontTx/>
              <a:buNone/>
              <a:tabLst/>
            </a:pPr>
            <a:r>
              <a:rPr lang="en-US" sz="3600" dirty="0"/>
              <a:t>Software Development Supervisor</a:t>
            </a:r>
            <a:endParaRPr kumimoji="0" lang="en-US" sz="3600" b="0" i="0" u="none" strike="noStrike" cap="none" spc="0" normalizeH="0" baseline="0" dirty="0">
              <a:ln>
                <a:noFill/>
              </a:ln>
              <a:solidFill>
                <a:srgbClr val="5E5E5E"/>
              </a:solidFill>
              <a:effectLst/>
              <a:uFillTx/>
              <a:latin typeface="+mn-lt"/>
              <a:ea typeface="+mn-ea"/>
              <a:cs typeface="+mn-cs"/>
              <a:sym typeface="Helvetica Neue"/>
            </a:endParaRPr>
          </a:p>
        </p:txBody>
      </p:sp>
      <p:sp>
        <p:nvSpPr>
          <p:cNvPr id="7" name="TextBox 6">
            <a:extLst>
              <a:ext uri="{FF2B5EF4-FFF2-40B4-BE49-F238E27FC236}">
                <a16:creationId xmlns:a16="http://schemas.microsoft.com/office/drawing/2014/main" id="{966B8EA0-F434-02F4-2917-CCFBC45062E5}"/>
              </a:ext>
            </a:extLst>
          </p:cNvPr>
          <p:cNvSpPr txBox="1"/>
          <p:nvPr/>
        </p:nvSpPr>
        <p:spPr>
          <a:xfrm>
            <a:off x="2752674" y="5827536"/>
            <a:ext cx="15499602" cy="71198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a:r>
              <a:rPr kumimoji="0" lang="en-US" sz="6600" b="0" i="0" u="none" strike="noStrike" cap="none" spc="0" normalizeH="0" baseline="0" dirty="0">
                <a:ln>
                  <a:noFill/>
                </a:ln>
                <a:solidFill>
                  <a:srgbClr val="5E5E5E"/>
                </a:solidFill>
                <a:effectLst/>
                <a:uFillTx/>
                <a:latin typeface="+mn-lt"/>
                <a:ea typeface="+mn-ea"/>
                <a:cs typeface="+mn-cs"/>
                <a:sym typeface="Helvetica Neue"/>
              </a:rPr>
              <a:t>Fun Facts! 🎈</a:t>
            </a:r>
          </a:p>
          <a:p>
            <a:pPr marL="342900" lvl="1" indent="-342900" algn="l">
              <a:buFont typeface="Arial" panose="020B0604020202020204" pitchFamily="34" charset="0"/>
              <a:buChar char="•"/>
            </a:pPr>
            <a:r>
              <a:rPr kumimoji="0" lang="en-US" sz="4000" b="0" i="0" u="none" strike="noStrike" cap="none" spc="0" normalizeH="0" baseline="0" dirty="0">
                <a:ln>
                  <a:noFill/>
                </a:ln>
                <a:solidFill>
                  <a:srgbClr val="5E5E5E"/>
                </a:solidFill>
                <a:effectLst/>
                <a:uFillTx/>
                <a:latin typeface="+mn-lt"/>
                <a:ea typeface="+mn-ea"/>
                <a:cs typeface="+mn-cs"/>
                <a:sym typeface="Helvetica Neue"/>
              </a:rPr>
              <a:t>Been coding for SL for </a:t>
            </a:r>
            <a:r>
              <a:rPr kumimoji="0" lang="en-US" sz="5400" b="1" i="0" u="none" strike="noStrike" cap="none" spc="0" normalizeH="0" baseline="0" dirty="0">
                <a:ln>
                  <a:noFill/>
                </a:ln>
                <a:solidFill>
                  <a:srgbClr val="5E5E5E"/>
                </a:solidFill>
                <a:effectLst/>
                <a:uFillTx/>
                <a:latin typeface="+mn-lt"/>
                <a:ea typeface="+mn-ea"/>
                <a:cs typeface="+mn-cs"/>
                <a:sym typeface="Helvetica Neue"/>
              </a:rPr>
              <a:t>13</a:t>
            </a:r>
            <a:r>
              <a:rPr kumimoji="0" lang="en-US" sz="4000" b="0" i="0" u="none" strike="noStrike" cap="none" spc="0" normalizeH="0" baseline="0" dirty="0">
                <a:ln>
                  <a:noFill/>
                </a:ln>
                <a:solidFill>
                  <a:srgbClr val="5E5E5E"/>
                </a:solidFill>
                <a:effectLst/>
                <a:uFillTx/>
                <a:latin typeface="+mn-lt"/>
                <a:ea typeface="+mn-ea"/>
                <a:cs typeface="+mn-cs"/>
                <a:sym typeface="Helvetica Neue"/>
              </a:rPr>
              <a:t> years! 🍀</a:t>
            </a:r>
          </a:p>
          <a:p>
            <a:pPr marL="342900" lvl="1" indent="-342900" algn="l">
              <a:buFont typeface="Arial" panose="020B0604020202020204" pitchFamily="34" charset="0"/>
              <a:buChar char="•"/>
            </a:pPr>
            <a:r>
              <a:rPr kumimoji="0" lang="en-US" sz="4000" b="0" i="0" u="none" strike="noStrike" cap="none" spc="0" normalizeH="0" baseline="0" dirty="0">
                <a:ln>
                  <a:noFill/>
                </a:ln>
                <a:solidFill>
                  <a:srgbClr val="5E5E5E"/>
                </a:solidFill>
                <a:effectLst/>
                <a:uFillTx/>
                <a:latin typeface="+mn-lt"/>
                <a:ea typeface="+mn-ea"/>
                <a:cs typeface="+mn-cs"/>
                <a:sym typeface="Helvetica Neue"/>
              </a:rPr>
              <a:t>Started on </a:t>
            </a:r>
            <a:r>
              <a:rPr kumimoji="0" lang="en-US" sz="5400" b="1" i="0" u="none" strike="noStrike" cap="none" spc="0" normalizeH="0" baseline="0" dirty="0">
                <a:ln>
                  <a:noFill/>
                </a:ln>
                <a:solidFill>
                  <a:srgbClr val="5E5E5E"/>
                </a:solidFill>
                <a:effectLst/>
                <a:uFillTx/>
                <a:latin typeface="+mn-lt"/>
                <a:ea typeface="+mn-ea"/>
                <a:cs typeface="+mn-cs"/>
                <a:sym typeface="Helvetica Neue"/>
              </a:rPr>
              <a:t>8.03.11</a:t>
            </a:r>
            <a:endParaRPr kumimoji="0" lang="en-US" sz="4000" b="1"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kumimoji="0" lang="en-US" sz="4000" b="0" i="0" u="none" strike="noStrike" cap="none" spc="0" normalizeH="0" baseline="0" dirty="0">
                <a:ln>
                  <a:noFill/>
                </a:ln>
                <a:solidFill>
                  <a:srgbClr val="5E5E5E"/>
                </a:solidFill>
                <a:effectLst/>
                <a:uFillTx/>
                <a:latin typeface="+mn-lt"/>
                <a:ea typeface="+mn-ea"/>
                <a:cs typeface="+mn-cs"/>
                <a:sym typeface="Helvetica Neue"/>
              </a:rPr>
              <a:t>Led or helped lead </a:t>
            </a:r>
            <a:r>
              <a:rPr kumimoji="0" lang="en-US" sz="5400" b="1" i="0" u="none" strike="noStrike" cap="none" spc="0" normalizeH="0" baseline="0" dirty="0">
                <a:ln>
                  <a:noFill/>
                </a:ln>
                <a:solidFill>
                  <a:srgbClr val="5E5E5E"/>
                </a:solidFill>
                <a:effectLst/>
                <a:uFillTx/>
                <a:latin typeface="+mn-lt"/>
                <a:ea typeface="+mn-ea"/>
                <a:cs typeface="+mn-cs"/>
                <a:sym typeface="Helvetica Neue"/>
              </a:rPr>
              <a:t>3</a:t>
            </a:r>
            <a:r>
              <a:rPr kumimoji="0" lang="en-US" sz="4000" b="0" i="0" u="none" strike="noStrike" cap="none" spc="0" normalizeH="0" baseline="0" dirty="0">
                <a:ln>
                  <a:noFill/>
                </a:ln>
                <a:solidFill>
                  <a:srgbClr val="5E5E5E"/>
                </a:solidFill>
                <a:effectLst/>
                <a:uFillTx/>
                <a:latin typeface="+mn-lt"/>
                <a:ea typeface="+mn-ea"/>
                <a:cs typeface="+mn-cs"/>
                <a:sym typeface="Helvetica Neue"/>
              </a:rPr>
              <a:t> implementations</a:t>
            </a:r>
          </a:p>
          <a:p>
            <a:pPr marL="342900" lvl="1" indent="-342900" algn="l">
              <a:buFont typeface="Arial" panose="020B0604020202020204" pitchFamily="34" charset="0"/>
              <a:buChar char="•"/>
            </a:pPr>
            <a:r>
              <a:rPr kumimoji="0" lang="en-US" sz="4000" b="0" i="0" u="none" strike="noStrike" cap="none" spc="0" normalizeH="0" baseline="0" dirty="0">
                <a:ln>
                  <a:noFill/>
                </a:ln>
                <a:solidFill>
                  <a:srgbClr val="5E5E5E"/>
                </a:solidFill>
                <a:effectLst/>
                <a:uFillTx/>
                <a:latin typeface="+mn-lt"/>
                <a:ea typeface="+mn-ea"/>
                <a:cs typeface="+mn-cs"/>
                <a:sym typeface="Helvetica Neue"/>
              </a:rPr>
              <a:t>Upgraded two </a:t>
            </a:r>
            <a:r>
              <a:rPr lang="en-US" sz="4000" dirty="0"/>
              <a:t>c</a:t>
            </a:r>
            <a:r>
              <a:rPr kumimoji="0" lang="en-US" sz="4000" b="0" i="0" u="none" strike="noStrike" cap="none" spc="0" normalizeH="0" baseline="0" dirty="0">
                <a:ln>
                  <a:noFill/>
                </a:ln>
                <a:solidFill>
                  <a:srgbClr val="5E5E5E"/>
                </a:solidFill>
                <a:effectLst/>
                <a:uFillTx/>
                <a:latin typeface="+mn-lt"/>
                <a:ea typeface="+mn-ea"/>
                <a:cs typeface="+mn-cs"/>
                <a:sym typeface="Helvetica Neue"/>
              </a:rPr>
              <a:t>ompanies to </a:t>
            </a:r>
            <a:r>
              <a:rPr kumimoji="0" lang="en-US" sz="5400" b="1" i="0" u="none" strike="noStrike" cap="none" spc="0" normalizeH="0" baseline="0" dirty="0">
                <a:ln>
                  <a:noFill/>
                </a:ln>
                <a:solidFill>
                  <a:srgbClr val="5E5E5E"/>
                </a:solidFill>
                <a:effectLst/>
                <a:uFillTx/>
                <a:latin typeface="+mn-lt"/>
                <a:ea typeface="+mn-ea"/>
                <a:cs typeface="+mn-cs"/>
                <a:sym typeface="Helvetica Neue"/>
              </a:rPr>
              <a:t>V10</a:t>
            </a:r>
          </a:p>
          <a:p>
            <a:pPr marL="342900" lvl="1" indent="-342900" algn="l">
              <a:buFont typeface="Arial" panose="020B0604020202020204" pitchFamily="34" charset="0"/>
              <a:buChar char="•"/>
            </a:pPr>
            <a:r>
              <a:rPr lang="en-US" sz="4000" dirty="0"/>
              <a:t>Integrated SyteLine with many external systems.</a:t>
            </a:r>
          </a:p>
          <a:p>
            <a:pPr marL="342900" lvl="1" indent="-342900" algn="l">
              <a:buFont typeface="Arial" panose="020B0604020202020204" pitchFamily="34" charset="0"/>
              <a:buChar char="•"/>
            </a:pPr>
            <a:endParaRPr lang="en-US" sz="4000" dirty="0"/>
          </a:p>
          <a:p>
            <a:pPr lvl="1" indent="0" algn="l"/>
            <a:endParaRPr kumimoji="0" lang="en-US" sz="4000" b="0" i="0" u="none" strike="noStrike" cap="none" spc="0" normalizeH="0" baseline="0" dirty="0">
              <a:ln>
                <a:noFill/>
              </a:ln>
              <a:solidFill>
                <a:srgbClr val="5E5E5E"/>
              </a:solidFill>
              <a:effectLst/>
              <a:uFillTx/>
              <a:latin typeface="+mn-lt"/>
              <a:ea typeface="+mn-ea"/>
              <a:cs typeface="+mn-cs"/>
              <a:sym typeface="Helvetica Neue"/>
            </a:endParaRPr>
          </a:p>
          <a:p>
            <a:pPr marL="571500" lvl="1" indent="-571500" algn="l">
              <a:buFontTx/>
              <a:buChar char="-"/>
            </a:pPr>
            <a:endParaRPr kumimoji="0" lang="en-US" sz="40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0" name="Picture 9">
            <a:extLst>
              <a:ext uri="{FF2B5EF4-FFF2-40B4-BE49-F238E27FC236}">
                <a16:creationId xmlns:a16="http://schemas.microsoft.com/office/drawing/2014/main" id="{A57ED2AF-7203-D745-B941-DFB9145723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2196" y="4380385"/>
            <a:ext cx="4383272" cy="4383272"/>
          </a:xfrm>
          <a:prstGeom prst="rect">
            <a:avLst/>
          </a:prstGeom>
        </p:spPr>
      </p:pic>
      <p:sp>
        <p:nvSpPr>
          <p:cNvPr id="11" name="Speech Bubble: Oval 10">
            <a:extLst>
              <a:ext uri="{FF2B5EF4-FFF2-40B4-BE49-F238E27FC236}">
                <a16:creationId xmlns:a16="http://schemas.microsoft.com/office/drawing/2014/main" id="{789FDE78-919D-B208-10DC-2EFF978D732B}"/>
              </a:ext>
            </a:extLst>
          </p:cNvPr>
          <p:cNvSpPr/>
          <p:nvPr/>
        </p:nvSpPr>
        <p:spPr>
          <a:xfrm>
            <a:off x="14915057" y="3834409"/>
            <a:ext cx="3670247" cy="2221667"/>
          </a:xfrm>
          <a:prstGeom prst="wedgeEllipseCallout">
            <a:avLst>
              <a:gd name="adj1" fmla="val 58498"/>
              <a:gd name="adj2" fmla="val 65885"/>
            </a:avLst>
          </a:prstGeom>
          <a:solidFill>
            <a:srgbClr val="FBD607"/>
          </a:solidFill>
          <a:ln w="12700" cap="flat">
            <a:solidFill>
              <a:srgbClr val="58585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solidFill>
                    <a:srgbClr val="58585A"/>
                  </a:solidFill>
                </a:ln>
                <a:solidFill>
                  <a:srgbClr val="58585A"/>
                </a:solidFill>
                <a:effectLst/>
                <a:uFillTx/>
                <a:latin typeface="Helvetica Neue Medium"/>
                <a:ea typeface="Helvetica Neue Medium"/>
                <a:cs typeface="Helvetica Neue Medium"/>
                <a:sym typeface="Helvetica Neue Medium"/>
              </a:rPr>
              <a:t>Message me with questions!</a:t>
            </a:r>
          </a:p>
        </p:txBody>
      </p:sp>
      <p:pic>
        <p:nvPicPr>
          <p:cNvPr id="13" name="Picture 12">
            <a:extLst>
              <a:ext uri="{FF2B5EF4-FFF2-40B4-BE49-F238E27FC236}">
                <a16:creationId xmlns:a16="http://schemas.microsoft.com/office/drawing/2014/main" id="{951529D6-F8A4-74C8-BD74-D6A8FCDC8575}"/>
              </a:ext>
            </a:extLst>
          </p:cNvPr>
          <p:cNvPicPr>
            <a:picLocks noChangeAspect="1"/>
          </p:cNvPicPr>
          <p:nvPr/>
        </p:nvPicPr>
        <p:blipFill>
          <a:blip r:embed="rId7"/>
          <a:stretch>
            <a:fillRect/>
          </a:stretch>
        </p:blipFill>
        <p:spPr>
          <a:xfrm>
            <a:off x="18918333" y="8990893"/>
            <a:ext cx="2953162" cy="2953162"/>
          </a:xfrm>
          <a:prstGeom prst="rect">
            <a:avLst/>
          </a:prstGeom>
        </p:spPr>
      </p:pic>
      <p:sp>
        <p:nvSpPr>
          <p:cNvPr id="15" name="TextBox 14">
            <a:extLst>
              <a:ext uri="{FF2B5EF4-FFF2-40B4-BE49-F238E27FC236}">
                <a16:creationId xmlns:a16="http://schemas.microsoft.com/office/drawing/2014/main" id="{48D57E6E-6060-5C2F-75EF-554403DA2EDC}"/>
              </a:ext>
            </a:extLst>
          </p:cNvPr>
          <p:cNvSpPr txBox="1"/>
          <p:nvPr/>
        </p:nvSpPr>
        <p:spPr>
          <a:xfrm>
            <a:off x="12028202" y="12762760"/>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8"/>
              </a:rPr>
              <a:t>https://www.linkedin.com/in/jack-horst-46200463/</a:t>
            </a:r>
            <a:endParaRPr 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Hive For Numbers Icon.png" descr="Hive For Numbers Icon.png"/>
          <p:cNvPicPr>
            <a:picLocks noChangeAspect="1"/>
          </p:cNvPicPr>
          <p:nvPr/>
        </p:nvPicPr>
        <p:blipFill>
          <a:blip r:embed="rId3"/>
          <a:stretch>
            <a:fillRect/>
          </a:stretch>
        </p:blipFill>
        <p:spPr>
          <a:xfrm>
            <a:off x="22025855" y="11659061"/>
            <a:ext cx="1627897" cy="1795277"/>
          </a:xfrm>
          <a:prstGeom prst="rect">
            <a:avLst/>
          </a:prstGeom>
          <a:ln w="12700">
            <a:miter lim="400000"/>
          </a:ln>
        </p:spPr>
      </p:pic>
      <p:sp>
        <p:nvSpPr>
          <p:cNvPr id="166" name="3"/>
          <p:cNvSpPr txBox="1"/>
          <p:nvPr/>
        </p:nvSpPr>
        <p:spPr>
          <a:xfrm>
            <a:off x="22505468" y="12454272"/>
            <a:ext cx="73954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20</a:t>
            </a:r>
            <a:endParaRPr dirty="0"/>
          </a:p>
        </p:txBody>
      </p:sp>
      <p:pic>
        <p:nvPicPr>
          <p:cNvPr id="167" name="Banner Top.png" descr="Banner Top.png"/>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8" name="Sun_One Hive Logo.png" descr="Sun_One Hive Logo.png"/>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70" name="QUESTIONS?"/>
          <p:cNvSpPr txBox="1"/>
          <p:nvPr/>
        </p:nvSpPr>
        <p:spPr>
          <a:xfrm>
            <a:off x="1091501" y="4927350"/>
            <a:ext cx="10029394" cy="19126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14200" b="1" spc="-284">
                <a:solidFill>
                  <a:srgbClr val="58585A"/>
                </a:solidFill>
                <a:latin typeface="Myriad Pro"/>
                <a:ea typeface="Myriad Pro"/>
                <a:cs typeface="Myriad Pro"/>
                <a:sym typeface="Myriad Pro"/>
              </a:defRPr>
            </a:lvl1pPr>
          </a:lstStyle>
          <a:p>
            <a:r>
              <a:rPr dirty="0"/>
              <a:t>QUESTIONS?</a:t>
            </a:r>
          </a:p>
        </p:txBody>
      </p:sp>
      <p:sp>
        <p:nvSpPr>
          <p:cNvPr id="171" name="Presented by:…"/>
          <p:cNvSpPr txBox="1"/>
          <p:nvPr/>
        </p:nvSpPr>
        <p:spPr>
          <a:xfrm>
            <a:off x="12256541" y="4587168"/>
            <a:ext cx="4095225" cy="2600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nSpc>
                <a:spcPts val="5000"/>
              </a:lnSpc>
              <a:defRPr sz="4000" i="1" spc="-79">
                <a:solidFill>
                  <a:srgbClr val="58585A"/>
                </a:solidFill>
                <a:latin typeface="Myriad Pro"/>
                <a:ea typeface="Myriad Pro"/>
                <a:cs typeface="Myriad Pro"/>
                <a:sym typeface="Myriad Pro"/>
              </a:defRPr>
            </a:pPr>
            <a:r>
              <a:rPr dirty="0"/>
              <a:t>Presented by:</a:t>
            </a:r>
          </a:p>
          <a:p>
            <a:pPr>
              <a:lnSpc>
                <a:spcPts val="5000"/>
              </a:lnSpc>
              <a:defRPr sz="5000" spc="-100">
                <a:solidFill>
                  <a:srgbClr val="58585A"/>
                </a:solidFill>
                <a:latin typeface="Myriad Pro Semibold"/>
                <a:ea typeface="Myriad Pro Semibold"/>
                <a:cs typeface="Myriad Pro Semibold"/>
                <a:sym typeface="Myriad Pro Semibold"/>
              </a:defRPr>
            </a:pPr>
            <a:r>
              <a:rPr lang="en-US" dirty="0"/>
              <a:t>Jack Horst</a:t>
            </a:r>
            <a:endParaRPr dirty="0"/>
          </a:p>
          <a:p>
            <a:pPr>
              <a:lnSpc>
                <a:spcPts val="5000"/>
              </a:lnSpc>
              <a:defRPr sz="4500" spc="-90">
                <a:solidFill>
                  <a:srgbClr val="58585A"/>
                </a:solidFill>
                <a:latin typeface="Myriad Pro Semibold"/>
                <a:ea typeface="Myriad Pro Semibold"/>
                <a:cs typeface="Myriad Pro Semibold"/>
                <a:sym typeface="Myriad Pro Semibold"/>
              </a:defRPr>
            </a:pPr>
            <a:r>
              <a:rPr lang="en-US" dirty="0"/>
              <a:t>CNH Reman</a:t>
            </a:r>
            <a:endParaRPr dirty="0"/>
          </a:p>
          <a:p>
            <a:pPr>
              <a:lnSpc>
                <a:spcPts val="5000"/>
              </a:lnSpc>
              <a:defRPr sz="3200" spc="-64">
                <a:solidFill>
                  <a:srgbClr val="58585A"/>
                </a:solidFill>
                <a:latin typeface="Myriad Pro"/>
                <a:ea typeface="Myriad Pro"/>
                <a:cs typeface="Myriad Pro"/>
                <a:sym typeface="Myriad Pro"/>
              </a:defRPr>
            </a:pPr>
            <a:r>
              <a:rPr lang="en-US" dirty="0"/>
              <a:t>jhorst@cnhreman.com</a:t>
            </a:r>
            <a:endParaRPr dirty="0"/>
          </a:p>
        </p:txBody>
      </p:sp>
      <p:pic>
        <p:nvPicPr>
          <p:cNvPr id="2" name="Picture 1" descr="A building with black smoke coming out of it&#10;&#10;AI-generated content may be incorrect.">
            <a:extLst>
              <a:ext uri="{FF2B5EF4-FFF2-40B4-BE49-F238E27FC236}">
                <a16:creationId xmlns:a16="http://schemas.microsoft.com/office/drawing/2014/main" id="{9DB85A71-20C7-0998-EF53-44206B51746B}"/>
              </a:ext>
            </a:extLst>
          </p:cNvPr>
          <p:cNvPicPr>
            <a:picLocks noChangeAspect="1"/>
          </p:cNvPicPr>
          <p:nvPr/>
        </p:nvPicPr>
        <p:blipFill>
          <a:blip r:embed="rId6"/>
          <a:stretch>
            <a:fillRect/>
          </a:stretch>
        </p:blipFill>
        <p:spPr>
          <a:xfrm>
            <a:off x="326592" y="8010763"/>
            <a:ext cx="9677466" cy="5443575"/>
          </a:xfrm>
          <a:prstGeom prst="rect">
            <a:avLst/>
          </a:prstGeom>
        </p:spPr>
      </p:pic>
      <p:pic>
        <p:nvPicPr>
          <p:cNvPr id="4" name="Picture 3">
            <a:extLst>
              <a:ext uri="{FF2B5EF4-FFF2-40B4-BE49-F238E27FC236}">
                <a16:creationId xmlns:a16="http://schemas.microsoft.com/office/drawing/2014/main" id="{BA1DA056-06A3-F7CA-288A-8A1885589506}"/>
              </a:ext>
            </a:extLst>
          </p:cNvPr>
          <p:cNvPicPr>
            <a:picLocks noChangeAspect="1"/>
          </p:cNvPicPr>
          <p:nvPr/>
        </p:nvPicPr>
        <p:blipFill>
          <a:blip r:embed="rId7"/>
          <a:stretch>
            <a:fillRect/>
          </a:stretch>
        </p:blipFill>
        <p:spPr>
          <a:xfrm>
            <a:off x="14304154" y="10113467"/>
            <a:ext cx="3340871" cy="3340871"/>
          </a:xfrm>
          <a:prstGeom prst="rect">
            <a:avLst/>
          </a:prstGeom>
        </p:spPr>
      </p:pic>
      <p:pic>
        <p:nvPicPr>
          <p:cNvPr id="5" name="Picture 4">
            <a:extLst>
              <a:ext uri="{FF2B5EF4-FFF2-40B4-BE49-F238E27FC236}">
                <a16:creationId xmlns:a16="http://schemas.microsoft.com/office/drawing/2014/main" id="{9DDD56D5-02D2-0607-62F9-3B05E420FED5}"/>
              </a:ext>
            </a:extLst>
          </p:cNvPr>
          <p:cNvPicPr>
            <a:picLocks noChangeAspect="1"/>
          </p:cNvPicPr>
          <p:nvPr/>
        </p:nvPicPr>
        <p:blipFill>
          <a:blip r:embed="rId8"/>
          <a:stretch>
            <a:fillRect/>
          </a:stretch>
        </p:blipFill>
        <p:spPr>
          <a:xfrm>
            <a:off x="10483671" y="10113468"/>
            <a:ext cx="3340870" cy="3340870"/>
          </a:xfrm>
          <a:prstGeom prst="rect">
            <a:avLst/>
          </a:prstGeom>
        </p:spPr>
      </p:pic>
      <p:pic>
        <p:nvPicPr>
          <p:cNvPr id="6" name="Picture 5">
            <a:extLst>
              <a:ext uri="{FF2B5EF4-FFF2-40B4-BE49-F238E27FC236}">
                <a16:creationId xmlns:a16="http://schemas.microsoft.com/office/drawing/2014/main" id="{35AC38CE-D8AF-EE3F-3C4C-DA1E1C447BD0}"/>
              </a:ext>
            </a:extLst>
          </p:cNvPr>
          <p:cNvPicPr>
            <a:picLocks noChangeAspect="1"/>
          </p:cNvPicPr>
          <p:nvPr/>
        </p:nvPicPr>
        <p:blipFill>
          <a:blip r:embed="rId9"/>
          <a:stretch>
            <a:fillRect/>
          </a:stretch>
        </p:blipFill>
        <p:spPr>
          <a:xfrm>
            <a:off x="18124637" y="10113467"/>
            <a:ext cx="3340871" cy="3340871"/>
          </a:xfrm>
          <a:prstGeom prst="rect">
            <a:avLst/>
          </a:prstGeom>
        </p:spPr>
      </p:pic>
      <p:pic>
        <p:nvPicPr>
          <p:cNvPr id="7" name="Picture 2">
            <a:extLst>
              <a:ext uri="{FF2B5EF4-FFF2-40B4-BE49-F238E27FC236}">
                <a16:creationId xmlns:a16="http://schemas.microsoft.com/office/drawing/2014/main" id="{FCDA6D86-6EC7-8A61-FAA9-289840B2429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13186" y="8402120"/>
            <a:ext cx="4492282" cy="15573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4A67CF-7D39-BAE2-D9CE-EC7154337F1D}"/>
              </a:ext>
            </a:extLst>
          </p:cNvPr>
          <p:cNvSpPr txBox="1"/>
          <p:nvPr/>
        </p:nvSpPr>
        <p:spPr>
          <a:xfrm>
            <a:off x="14304154" y="8564190"/>
            <a:ext cx="3265081"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5E5E5E"/>
                </a:solidFill>
                <a:effectLst/>
                <a:uFillTx/>
                <a:latin typeface="+mn-lt"/>
                <a:ea typeface="+mn-ea"/>
                <a:cs typeface="+mn-cs"/>
                <a:sym typeface="Helvetica Neue"/>
              </a:rPr>
              <a:t>Docs + Code </a:t>
            </a:r>
          </a:p>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5E5E5E"/>
                </a:solidFill>
                <a:effectLst/>
                <a:uFillTx/>
                <a:latin typeface="+mn-lt"/>
                <a:ea typeface="+mn-ea"/>
                <a:cs typeface="+mn-cs"/>
                <a:sym typeface="Helvetica Neue"/>
              </a:rPr>
              <a:t>Here </a:t>
            </a:r>
            <a:r>
              <a:rPr kumimoji="0" lang="en-US" sz="4800" b="0" i="0" u="none" strike="noStrike" cap="none" spc="0" normalizeH="0" baseline="0" dirty="0">
                <a:ln>
                  <a:noFill/>
                </a:ln>
                <a:solidFill>
                  <a:srgbClr val="5E5E5E"/>
                </a:solidFill>
                <a:effectLst/>
                <a:uFillTx/>
                <a:latin typeface="+mn-lt"/>
                <a:ea typeface="+mn-ea"/>
                <a:cs typeface="+mn-cs"/>
                <a:sym typeface="Helvetica Neue"/>
              </a:rPr>
              <a:t>🧑‍💻</a:t>
            </a:r>
            <a:endParaRPr kumimoji="0" lang="en-US" sz="3600" b="0" i="0" u="none" strike="noStrike" cap="none" spc="0" normalizeH="0" baseline="0" dirty="0">
              <a:ln>
                <a:noFill/>
              </a:ln>
              <a:solidFill>
                <a:srgbClr val="5E5E5E"/>
              </a:solidFill>
              <a:effectLst/>
              <a:uFillTx/>
              <a:latin typeface="+mn-lt"/>
              <a:ea typeface="+mn-ea"/>
              <a:cs typeface="+mn-cs"/>
              <a:sym typeface="Helvetica Neue"/>
            </a:endParaRPr>
          </a:p>
        </p:txBody>
      </p:sp>
      <p:sp>
        <p:nvSpPr>
          <p:cNvPr id="9" name="TextBox 8">
            <a:extLst>
              <a:ext uri="{FF2B5EF4-FFF2-40B4-BE49-F238E27FC236}">
                <a16:creationId xmlns:a16="http://schemas.microsoft.com/office/drawing/2014/main" id="{398C5313-3EFC-5D4B-8B95-79C90978DBD8}"/>
              </a:ext>
            </a:extLst>
          </p:cNvPr>
          <p:cNvSpPr txBox="1"/>
          <p:nvPr/>
        </p:nvSpPr>
        <p:spPr>
          <a:xfrm>
            <a:off x="10448009" y="8656523"/>
            <a:ext cx="326508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5E5E5E"/>
                </a:solidFill>
                <a:effectLst/>
                <a:uFillTx/>
                <a:latin typeface="+mn-lt"/>
                <a:ea typeface="+mn-ea"/>
                <a:cs typeface="+mn-cs"/>
                <a:sym typeface="Helvetica Neue"/>
              </a:rPr>
              <a:t>Jack’s </a:t>
            </a:r>
          </a:p>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5E5E5E"/>
                </a:solidFill>
                <a:effectLst/>
                <a:uFillTx/>
                <a:latin typeface="+mn-lt"/>
                <a:ea typeface="+mn-ea"/>
                <a:cs typeface="+mn-cs"/>
                <a:sym typeface="Helvetica Neue"/>
              </a:rPr>
              <a:t>LinkedIn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39EB4-9ADC-ACCF-13F7-5B239C686A07}"/>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CC92C894-BFD2-D11D-22B3-96C31D531802}"/>
              </a:ext>
            </a:extLst>
          </p:cNvPr>
          <p:cNvPicPr>
            <a:picLocks noChangeAspect="1"/>
          </p:cNvPicPr>
          <p:nvPr/>
        </p:nvPicPr>
        <p:blipFill>
          <a:blip r:embed="rId3"/>
          <a:stretch>
            <a:fillRect/>
          </a:stretch>
        </p:blipFill>
        <p:spPr>
          <a:xfrm>
            <a:off x="21905540" y="11659061"/>
            <a:ext cx="1627897" cy="1795277"/>
          </a:xfrm>
          <a:prstGeom prst="rect">
            <a:avLst/>
          </a:prstGeom>
          <a:ln w="12700">
            <a:miter lim="400000"/>
          </a:ln>
        </p:spPr>
      </p:pic>
      <p:sp>
        <p:nvSpPr>
          <p:cNvPr id="159" name="2">
            <a:extLst>
              <a:ext uri="{FF2B5EF4-FFF2-40B4-BE49-F238E27FC236}">
                <a16:creationId xmlns:a16="http://schemas.microsoft.com/office/drawing/2014/main" id="{0998E148-7D91-1D92-F642-536ED363AC39}"/>
              </a:ext>
            </a:extLst>
          </p:cNvPr>
          <p:cNvSpPr txBox="1"/>
          <p:nvPr/>
        </p:nvSpPr>
        <p:spPr>
          <a:xfrm>
            <a:off x="22505468" y="12454272"/>
            <a:ext cx="36978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3</a:t>
            </a:r>
            <a:endParaRPr dirty="0"/>
          </a:p>
        </p:txBody>
      </p:sp>
      <p:pic>
        <p:nvPicPr>
          <p:cNvPr id="160" name="Banner Top.png" descr="Banner Top.png">
            <a:extLst>
              <a:ext uri="{FF2B5EF4-FFF2-40B4-BE49-F238E27FC236}">
                <a16:creationId xmlns:a16="http://schemas.microsoft.com/office/drawing/2014/main" id="{B71618B9-6AC0-D426-C3AC-C10EC487C0F0}"/>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1FC3010A-7151-BB6C-7B42-3F09D159BE39}"/>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02138F24-9DCE-504E-631E-9A2DACEE8C54}"/>
              </a:ext>
            </a:extLst>
          </p:cNvPr>
          <p:cNvSpPr txBox="1"/>
          <p:nvPr/>
        </p:nvSpPr>
        <p:spPr>
          <a:xfrm>
            <a:off x="1446720" y="1044124"/>
            <a:ext cx="9887771" cy="2013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dirty="0"/>
              <a:t>CNH Reman</a:t>
            </a:r>
            <a:endParaRPr dirty="0"/>
          </a:p>
        </p:txBody>
      </p:sp>
      <p:pic>
        <p:nvPicPr>
          <p:cNvPr id="1026" name="Picture 2" descr="Cision - MediaStudio View Media">
            <a:extLst>
              <a:ext uri="{FF2B5EF4-FFF2-40B4-BE49-F238E27FC236}">
                <a16:creationId xmlns:a16="http://schemas.microsoft.com/office/drawing/2014/main" id="{C6573DBE-CBCE-841C-EE0F-A14D4B19AB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58226" y="7304228"/>
            <a:ext cx="8238558" cy="26870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NH Industrial (@CNHIndustrial) • Facebook">
            <a:extLst>
              <a:ext uri="{FF2B5EF4-FFF2-40B4-BE49-F238E27FC236}">
                <a16:creationId xmlns:a16="http://schemas.microsoft.com/office/drawing/2014/main" id="{DEA598AE-1D9C-3BFF-74DF-43D570C73C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7785" y="4202645"/>
            <a:ext cx="4095669" cy="40956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RC Reman | Remanufactured Diesel Engines &amp; Components">
            <a:extLst>
              <a:ext uri="{FF2B5EF4-FFF2-40B4-BE49-F238E27FC236}">
                <a16:creationId xmlns:a16="http://schemas.microsoft.com/office/drawing/2014/main" id="{B2B30718-3A34-151C-3B7E-1D1DCD458B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406" y="5165775"/>
            <a:ext cx="5942849" cy="21694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D9741D-34C5-6CBE-7A8E-6FB9DB620F44}"/>
              </a:ext>
            </a:extLst>
          </p:cNvPr>
          <p:cNvSpPr txBox="1"/>
          <p:nvPr/>
        </p:nvSpPr>
        <p:spPr>
          <a:xfrm>
            <a:off x="950100" y="7319166"/>
            <a:ext cx="2208126" cy="2657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600" b="0" i="0" u="none" strike="noStrike" cap="none" spc="0" normalizeH="0" baseline="0" dirty="0">
                <a:ln>
                  <a:noFill/>
                </a:ln>
                <a:solidFill>
                  <a:srgbClr val="5E5E5E"/>
                </a:solidFill>
                <a:effectLst/>
                <a:uFillTx/>
                <a:latin typeface="+mn-lt"/>
                <a:ea typeface="+mn-ea"/>
                <a:cs typeface="+mn-cs"/>
                <a:sym typeface="Helvetica Neue"/>
              </a:rPr>
              <a:t>=</a:t>
            </a:r>
            <a:endParaRPr kumimoji="0" lang="en-US" sz="6600" b="0" i="0" u="none" strike="noStrike" cap="none" spc="0" normalizeH="0" baseline="0" dirty="0">
              <a:ln>
                <a:noFill/>
              </a:ln>
              <a:solidFill>
                <a:srgbClr val="5E5E5E"/>
              </a:solidFill>
              <a:effectLst/>
              <a:uFillTx/>
              <a:latin typeface="+mn-lt"/>
              <a:ea typeface="+mn-ea"/>
              <a:cs typeface="+mn-cs"/>
              <a:sym typeface="Helvetica Neue"/>
            </a:endParaRPr>
          </a:p>
        </p:txBody>
      </p:sp>
      <p:sp>
        <p:nvSpPr>
          <p:cNvPr id="4" name="TextBox 3">
            <a:extLst>
              <a:ext uri="{FF2B5EF4-FFF2-40B4-BE49-F238E27FC236}">
                <a16:creationId xmlns:a16="http://schemas.microsoft.com/office/drawing/2014/main" id="{3D771F2D-C3C9-2F3D-228E-AFA5CACBED04}"/>
              </a:ext>
            </a:extLst>
          </p:cNvPr>
          <p:cNvSpPr txBox="1"/>
          <p:nvPr/>
        </p:nvSpPr>
        <p:spPr>
          <a:xfrm>
            <a:off x="6390605" y="4871351"/>
            <a:ext cx="2208126" cy="2657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600" b="0" i="0" u="none" strike="noStrike" cap="none" spc="0" normalizeH="0" baseline="0" dirty="0">
                <a:ln>
                  <a:noFill/>
                </a:ln>
                <a:solidFill>
                  <a:srgbClr val="5E5E5E"/>
                </a:solidFill>
                <a:effectLst/>
                <a:uFillTx/>
                <a:latin typeface="+mn-lt"/>
                <a:ea typeface="+mn-ea"/>
                <a:cs typeface="+mn-cs"/>
                <a:sym typeface="Helvetica Neue"/>
              </a:rPr>
              <a:t>+</a:t>
            </a:r>
            <a:endParaRPr kumimoji="0" lang="en-US" sz="66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0" name="Picture 9">
            <a:extLst>
              <a:ext uri="{FF2B5EF4-FFF2-40B4-BE49-F238E27FC236}">
                <a16:creationId xmlns:a16="http://schemas.microsoft.com/office/drawing/2014/main" id="{2DA1644A-B947-2053-F207-C520172D7701}"/>
              </a:ext>
            </a:extLst>
          </p:cNvPr>
          <p:cNvPicPr>
            <a:picLocks noChangeAspect="1"/>
          </p:cNvPicPr>
          <p:nvPr/>
        </p:nvPicPr>
        <p:blipFill>
          <a:blip r:embed="rId9"/>
          <a:stretch>
            <a:fillRect/>
          </a:stretch>
        </p:blipFill>
        <p:spPr>
          <a:xfrm>
            <a:off x="13178812" y="4247820"/>
            <a:ext cx="6274154" cy="4182769"/>
          </a:xfrm>
          <a:prstGeom prst="rect">
            <a:avLst/>
          </a:prstGeom>
        </p:spPr>
      </p:pic>
      <p:pic>
        <p:nvPicPr>
          <p:cNvPr id="12" name="Picture 11">
            <a:extLst>
              <a:ext uri="{FF2B5EF4-FFF2-40B4-BE49-F238E27FC236}">
                <a16:creationId xmlns:a16="http://schemas.microsoft.com/office/drawing/2014/main" id="{170BAD76-0401-60AB-EAAD-CB51CE3F27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45597" y="7304228"/>
            <a:ext cx="6505454" cy="4315285"/>
          </a:xfrm>
          <a:prstGeom prst="rect">
            <a:avLst/>
          </a:prstGeom>
        </p:spPr>
      </p:pic>
      <p:pic>
        <p:nvPicPr>
          <p:cNvPr id="14" name="Picture 13">
            <a:extLst>
              <a:ext uri="{FF2B5EF4-FFF2-40B4-BE49-F238E27FC236}">
                <a16:creationId xmlns:a16="http://schemas.microsoft.com/office/drawing/2014/main" id="{1F60A7E2-874C-D707-01DA-A49E7FDFC2A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7039" y="9231882"/>
            <a:ext cx="7708498" cy="4336030"/>
          </a:xfrm>
          <a:prstGeom prst="rect">
            <a:avLst/>
          </a:prstGeom>
        </p:spPr>
      </p:pic>
    </p:spTree>
    <p:extLst>
      <p:ext uri="{BB962C8B-B14F-4D97-AF65-F5344CB8AC3E}">
        <p14:creationId xmlns:p14="http://schemas.microsoft.com/office/powerpoint/2010/main" val="141644595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57BDE-B892-6FDB-823A-D91AF4923BB5}"/>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F42EAB8C-85A4-87AB-50A5-25829B5E2FE8}"/>
              </a:ext>
            </a:extLst>
          </p:cNvPr>
          <p:cNvPicPr>
            <a:picLocks noChangeAspect="1"/>
          </p:cNvPicPr>
          <p:nvPr/>
        </p:nvPicPr>
        <p:blipFill>
          <a:blip r:embed="rId3"/>
          <a:stretch>
            <a:fillRect/>
          </a:stretch>
        </p:blipFill>
        <p:spPr>
          <a:xfrm>
            <a:off x="21905540" y="11659061"/>
            <a:ext cx="1627897" cy="1795277"/>
          </a:xfrm>
          <a:prstGeom prst="rect">
            <a:avLst/>
          </a:prstGeom>
          <a:ln w="12700">
            <a:miter lim="400000"/>
          </a:ln>
        </p:spPr>
      </p:pic>
      <p:sp>
        <p:nvSpPr>
          <p:cNvPr id="159" name="2">
            <a:extLst>
              <a:ext uri="{FF2B5EF4-FFF2-40B4-BE49-F238E27FC236}">
                <a16:creationId xmlns:a16="http://schemas.microsoft.com/office/drawing/2014/main" id="{74F2023C-D42F-3E1E-4EE6-4E948904E8F2}"/>
              </a:ext>
            </a:extLst>
          </p:cNvPr>
          <p:cNvSpPr txBox="1"/>
          <p:nvPr/>
        </p:nvSpPr>
        <p:spPr>
          <a:xfrm>
            <a:off x="22505468" y="12454272"/>
            <a:ext cx="36978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4</a:t>
            </a:r>
            <a:endParaRPr dirty="0"/>
          </a:p>
        </p:txBody>
      </p:sp>
      <p:pic>
        <p:nvPicPr>
          <p:cNvPr id="160" name="Banner Top.png" descr="Banner Top.png">
            <a:extLst>
              <a:ext uri="{FF2B5EF4-FFF2-40B4-BE49-F238E27FC236}">
                <a16:creationId xmlns:a16="http://schemas.microsoft.com/office/drawing/2014/main" id="{83B685E8-0F42-86DD-7932-7CF33BBB7298}"/>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399E3C8B-9EF2-7A9D-1A39-ABA619D21D25}"/>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3BBFFC99-8DD6-8FF7-6768-BB0082560458}"/>
              </a:ext>
            </a:extLst>
          </p:cNvPr>
          <p:cNvSpPr txBox="1"/>
          <p:nvPr/>
        </p:nvSpPr>
        <p:spPr>
          <a:xfrm>
            <a:off x="1446720" y="1334972"/>
            <a:ext cx="12124025"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What are we here for?</a:t>
            </a:r>
            <a:endParaRPr sz="9600" dirty="0"/>
          </a:p>
        </p:txBody>
      </p:sp>
      <p:sp>
        <p:nvSpPr>
          <p:cNvPr id="7" name="TextBox 6">
            <a:extLst>
              <a:ext uri="{FF2B5EF4-FFF2-40B4-BE49-F238E27FC236}">
                <a16:creationId xmlns:a16="http://schemas.microsoft.com/office/drawing/2014/main" id="{0FD5F62F-2E69-E2FE-39AC-752D03839194}"/>
              </a:ext>
            </a:extLst>
          </p:cNvPr>
          <p:cNvSpPr txBox="1"/>
          <p:nvPr/>
        </p:nvSpPr>
        <p:spPr>
          <a:xfrm>
            <a:off x="206092" y="3792568"/>
            <a:ext cx="17648771"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6000" dirty="0"/>
              <a:t>Upgrading to V10!  </a:t>
            </a:r>
          </a:p>
          <a:p>
            <a:pPr marL="0" marR="0" indent="0" algn="l" defTabSz="2438338" rtl="0" fontAlgn="auto" latinLnBrk="0" hangingPunct="0">
              <a:lnSpc>
                <a:spcPct val="100000"/>
              </a:lnSpc>
              <a:spcBef>
                <a:spcPts val="0"/>
              </a:spcBef>
              <a:spcAft>
                <a:spcPts val="0"/>
              </a:spcAft>
              <a:buClrTx/>
              <a:buSzTx/>
              <a:buFontTx/>
              <a:buNone/>
              <a:tabLst/>
            </a:pPr>
            <a:endParaRPr lang="en-US" sz="6000" dirty="0"/>
          </a:p>
          <a:p>
            <a:pPr marL="0" marR="0" indent="0" algn="l" defTabSz="2438338" rtl="0" fontAlgn="auto" latinLnBrk="0" hangingPunct="0">
              <a:lnSpc>
                <a:spcPct val="100000"/>
              </a:lnSpc>
              <a:spcBef>
                <a:spcPts val="0"/>
              </a:spcBef>
              <a:spcAft>
                <a:spcPts val="0"/>
              </a:spcAft>
              <a:buClrTx/>
              <a:buSzTx/>
              <a:buFontTx/>
              <a:buNone/>
              <a:tabLst/>
            </a:pPr>
            <a:r>
              <a:rPr lang="en-US" sz="6000" b="1" dirty="0"/>
              <a:t>Focus On:</a:t>
            </a:r>
          </a:p>
          <a:p>
            <a:pPr marL="1143000" marR="0" indent="-1143000" algn="l" defTabSz="2438338" rtl="0" fontAlgn="auto" latinLnBrk="0" hangingPunct="0">
              <a:lnSpc>
                <a:spcPct val="100000"/>
              </a:lnSpc>
              <a:spcBef>
                <a:spcPts val="0"/>
              </a:spcBef>
              <a:spcAft>
                <a:spcPts val="0"/>
              </a:spcAft>
              <a:buClrTx/>
              <a:buSzTx/>
              <a:buFontTx/>
              <a:buAutoNum type="arabicParenR"/>
              <a:tabLst/>
            </a:pPr>
            <a:r>
              <a:rPr lang="en-US" sz="6000" dirty="0"/>
              <a:t>Finding customizations!</a:t>
            </a:r>
          </a:p>
          <a:p>
            <a:pPr marL="1143000" marR="0" indent="-1143000" algn="l" defTabSz="2438338" rtl="0" fontAlgn="auto" latinLnBrk="0" hangingPunct="0">
              <a:lnSpc>
                <a:spcPct val="100000"/>
              </a:lnSpc>
              <a:spcBef>
                <a:spcPts val="0"/>
              </a:spcBef>
              <a:spcAft>
                <a:spcPts val="0"/>
              </a:spcAft>
              <a:buClrTx/>
              <a:buSzTx/>
              <a:buFontTx/>
              <a:buAutoNum type="arabicParenR"/>
              <a:tabLst/>
            </a:pPr>
            <a:r>
              <a:rPr lang="en-US" sz="6000" dirty="0"/>
              <a:t>Moving customizations!</a:t>
            </a:r>
          </a:p>
          <a:p>
            <a:pPr marL="1143000" marR="0" indent="-1143000" algn="l" defTabSz="2438338" rtl="0" fontAlgn="auto" latinLnBrk="0" hangingPunct="0">
              <a:lnSpc>
                <a:spcPct val="100000"/>
              </a:lnSpc>
              <a:spcBef>
                <a:spcPts val="0"/>
              </a:spcBef>
              <a:spcAft>
                <a:spcPts val="0"/>
              </a:spcAft>
              <a:buClrTx/>
              <a:buSzTx/>
              <a:buFontTx/>
              <a:buAutoNum type="arabicParenR"/>
              <a:tabLst/>
            </a:pPr>
            <a:r>
              <a:rPr lang="en-US" sz="6000" dirty="0"/>
              <a:t>Testing customizations!</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4" name="Picture 3">
            <a:extLst>
              <a:ext uri="{FF2B5EF4-FFF2-40B4-BE49-F238E27FC236}">
                <a16:creationId xmlns:a16="http://schemas.microsoft.com/office/drawing/2014/main" id="{9E570195-8064-8027-9E8C-AF00D87526BC}"/>
              </a:ext>
            </a:extLst>
          </p:cNvPr>
          <p:cNvPicPr>
            <a:picLocks noChangeAspect="1"/>
          </p:cNvPicPr>
          <p:nvPr/>
        </p:nvPicPr>
        <p:blipFill>
          <a:blip r:embed="rId6"/>
          <a:stretch>
            <a:fillRect/>
          </a:stretch>
        </p:blipFill>
        <p:spPr>
          <a:xfrm>
            <a:off x="9326594" y="3682279"/>
            <a:ext cx="5407715" cy="5407715"/>
          </a:xfrm>
          <a:prstGeom prst="rect">
            <a:avLst/>
          </a:prstGeom>
        </p:spPr>
      </p:pic>
      <p:sp>
        <p:nvSpPr>
          <p:cNvPr id="12" name="TextBox 11">
            <a:extLst>
              <a:ext uri="{FF2B5EF4-FFF2-40B4-BE49-F238E27FC236}">
                <a16:creationId xmlns:a16="http://schemas.microsoft.com/office/drawing/2014/main" id="{6446B82D-D592-7C5D-5408-812C2A10D89A}"/>
              </a:ext>
            </a:extLst>
          </p:cNvPr>
          <p:cNvSpPr txBox="1"/>
          <p:nvPr/>
        </p:nvSpPr>
        <p:spPr>
          <a:xfrm>
            <a:off x="18516683" y="5110380"/>
            <a:ext cx="486199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5E5E5E"/>
                </a:solidFill>
                <a:effectLst/>
                <a:uFillTx/>
                <a:latin typeface="+mn-lt"/>
                <a:ea typeface="+mn-ea"/>
                <a:cs typeface="+mn-cs"/>
                <a:sym typeface="Helvetica Neue"/>
              </a:rPr>
              <a:t>Docs + Code Here </a:t>
            </a:r>
            <a:r>
              <a:rPr kumimoji="0" lang="en-US" sz="4800" b="0" i="0" u="none" strike="noStrike" cap="none" spc="0" normalizeH="0" baseline="0" dirty="0">
                <a:ln>
                  <a:noFill/>
                </a:ln>
                <a:solidFill>
                  <a:srgbClr val="5E5E5E"/>
                </a:solidFill>
                <a:effectLst/>
                <a:uFillTx/>
                <a:latin typeface="+mn-lt"/>
                <a:ea typeface="+mn-ea"/>
                <a:cs typeface="+mn-cs"/>
                <a:sym typeface="Helvetica Neue"/>
              </a:rPr>
              <a:t>🧑‍💻</a:t>
            </a:r>
            <a:endParaRPr kumimoji="0" lang="en-US" sz="36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12FEFAEF-2A42-A094-10EB-01CB9DAB94DB}"/>
              </a:ext>
            </a:extLst>
          </p:cNvPr>
          <p:cNvSpPr txBox="1"/>
          <p:nvPr/>
        </p:nvSpPr>
        <p:spPr>
          <a:xfrm>
            <a:off x="13757076" y="12782567"/>
            <a:ext cx="78485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7"/>
              </a:rPr>
              <a:t>https://github.com/CNH-Industrial-Reman/SUN2026</a:t>
            </a:r>
            <a:endParaRPr lang="en-US" dirty="0"/>
          </a:p>
        </p:txBody>
      </p:sp>
      <p:pic>
        <p:nvPicPr>
          <p:cNvPr id="18" name="Picture 17">
            <a:extLst>
              <a:ext uri="{FF2B5EF4-FFF2-40B4-BE49-F238E27FC236}">
                <a16:creationId xmlns:a16="http://schemas.microsoft.com/office/drawing/2014/main" id="{55963BED-1161-AC24-88B6-14FC290E243D}"/>
              </a:ext>
            </a:extLst>
          </p:cNvPr>
          <p:cNvPicPr>
            <a:picLocks noChangeAspect="1"/>
          </p:cNvPicPr>
          <p:nvPr/>
        </p:nvPicPr>
        <p:blipFill>
          <a:blip r:embed="rId8"/>
          <a:stretch>
            <a:fillRect/>
          </a:stretch>
        </p:blipFill>
        <p:spPr>
          <a:xfrm>
            <a:off x="18516683" y="6060602"/>
            <a:ext cx="5221196" cy="5221196"/>
          </a:xfrm>
          <a:prstGeom prst="rect">
            <a:avLst/>
          </a:prstGeom>
        </p:spPr>
      </p:pic>
      <p:sp>
        <p:nvSpPr>
          <p:cNvPr id="19" name="Rectangle 18">
            <a:extLst>
              <a:ext uri="{FF2B5EF4-FFF2-40B4-BE49-F238E27FC236}">
                <a16:creationId xmlns:a16="http://schemas.microsoft.com/office/drawing/2014/main" id="{14C7A73D-2444-D228-39F1-4DDD3BB2C168}"/>
              </a:ext>
            </a:extLst>
          </p:cNvPr>
          <p:cNvSpPr/>
          <p:nvPr/>
        </p:nvSpPr>
        <p:spPr>
          <a:xfrm rot="1026096">
            <a:off x="9642731" y="8712783"/>
            <a:ext cx="3877986" cy="923330"/>
          </a:xfrm>
          <a:prstGeom prst="rect">
            <a:avLst/>
          </a:prstGeom>
          <a:noFill/>
        </p:spPr>
        <p:txBody>
          <a:bodyPr wrap="non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4 Problems!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5183437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5D9E-511C-43C9-D4CA-F7E1EEEF4E1F}"/>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DCFB825B-B85B-0499-1AB5-726344BEF536}"/>
              </a:ext>
            </a:extLst>
          </p:cNvPr>
          <p:cNvPicPr>
            <a:picLocks noChangeAspect="1"/>
          </p:cNvPicPr>
          <p:nvPr/>
        </p:nvPicPr>
        <p:blipFill>
          <a:blip r:embed="rId3"/>
          <a:stretch>
            <a:fillRect/>
          </a:stretch>
        </p:blipFill>
        <p:spPr>
          <a:xfrm>
            <a:off x="21905540" y="11659061"/>
            <a:ext cx="1627897" cy="1795277"/>
          </a:xfrm>
          <a:prstGeom prst="rect">
            <a:avLst/>
          </a:prstGeom>
          <a:ln w="12700">
            <a:miter lim="400000"/>
          </a:ln>
        </p:spPr>
      </p:pic>
      <p:sp>
        <p:nvSpPr>
          <p:cNvPr id="159" name="2">
            <a:extLst>
              <a:ext uri="{FF2B5EF4-FFF2-40B4-BE49-F238E27FC236}">
                <a16:creationId xmlns:a16="http://schemas.microsoft.com/office/drawing/2014/main" id="{3ECC6DE2-FC62-38AA-BB66-D33A7C0A8AC2}"/>
              </a:ext>
            </a:extLst>
          </p:cNvPr>
          <p:cNvSpPr txBox="1"/>
          <p:nvPr/>
        </p:nvSpPr>
        <p:spPr>
          <a:xfrm>
            <a:off x="22505468" y="12454272"/>
            <a:ext cx="36978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5</a:t>
            </a:r>
            <a:endParaRPr dirty="0"/>
          </a:p>
        </p:txBody>
      </p:sp>
      <p:pic>
        <p:nvPicPr>
          <p:cNvPr id="160" name="Banner Top.png" descr="Banner Top.png">
            <a:extLst>
              <a:ext uri="{FF2B5EF4-FFF2-40B4-BE49-F238E27FC236}">
                <a16:creationId xmlns:a16="http://schemas.microsoft.com/office/drawing/2014/main" id="{4335B021-1CB0-E5C1-10EF-7EA149C2B5C8}"/>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19ED462A-CA7A-2514-1427-49B697F36AEB}"/>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FDFC6E79-0C5E-ADBE-BFC4-212AE4DA9EEE}"/>
              </a:ext>
            </a:extLst>
          </p:cNvPr>
          <p:cNvSpPr txBox="1"/>
          <p:nvPr/>
        </p:nvSpPr>
        <p:spPr>
          <a:xfrm>
            <a:off x="1446720" y="1334972"/>
            <a:ext cx="10838801"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Important to know!</a:t>
            </a:r>
            <a:endParaRPr sz="9600" dirty="0"/>
          </a:p>
        </p:txBody>
      </p:sp>
      <p:sp>
        <p:nvSpPr>
          <p:cNvPr id="7" name="TextBox 6">
            <a:extLst>
              <a:ext uri="{FF2B5EF4-FFF2-40B4-BE49-F238E27FC236}">
                <a16:creationId xmlns:a16="http://schemas.microsoft.com/office/drawing/2014/main" id="{2EB38EE5-1B2E-62FD-F63C-EE7C61F7F1C3}"/>
              </a:ext>
            </a:extLst>
          </p:cNvPr>
          <p:cNvSpPr txBox="1"/>
          <p:nvPr/>
        </p:nvSpPr>
        <p:spPr>
          <a:xfrm>
            <a:off x="495824" y="4218222"/>
            <a:ext cx="18683487" cy="5642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143000" marR="0" indent="-1143000" algn="l" defTabSz="2438338" rtl="0" fontAlgn="auto" latinLnBrk="0" hangingPunct="0">
              <a:lnSpc>
                <a:spcPct val="100000"/>
              </a:lnSpc>
              <a:spcBef>
                <a:spcPts val="0"/>
              </a:spcBef>
              <a:spcAft>
                <a:spcPts val="0"/>
              </a:spcAft>
              <a:buClrTx/>
              <a:buSzTx/>
              <a:buFontTx/>
              <a:buAutoNum type="arabicParenR"/>
              <a:tabLst/>
            </a:pPr>
            <a:r>
              <a:rPr lang="en-US" sz="6000" dirty="0"/>
              <a:t>Support from the top.</a:t>
            </a:r>
          </a:p>
          <a:p>
            <a:pPr marL="1143000" marR="0" indent="-1143000" algn="l" defTabSz="2438338" rtl="0" fontAlgn="auto" latinLnBrk="0" hangingPunct="0">
              <a:lnSpc>
                <a:spcPct val="100000"/>
              </a:lnSpc>
              <a:spcBef>
                <a:spcPts val="0"/>
              </a:spcBef>
              <a:spcAft>
                <a:spcPts val="0"/>
              </a:spcAft>
              <a:buClrTx/>
              <a:buSzTx/>
              <a:buFontTx/>
              <a:buAutoNum type="arabicParenR"/>
              <a:tabLst/>
            </a:pPr>
            <a:r>
              <a:rPr lang="en-US" sz="6000" dirty="0"/>
              <a:t>Team of SMEs. (50% of their time)</a:t>
            </a:r>
          </a:p>
          <a:p>
            <a:pPr marL="1143000" marR="0" indent="-1143000" algn="l" defTabSz="2438338" rtl="0" fontAlgn="auto" latinLnBrk="0" hangingPunct="0">
              <a:lnSpc>
                <a:spcPct val="100000"/>
              </a:lnSpc>
              <a:spcBef>
                <a:spcPts val="0"/>
              </a:spcBef>
              <a:spcAft>
                <a:spcPts val="0"/>
              </a:spcAft>
              <a:buClrTx/>
              <a:buSzTx/>
              <a:buFontTx/>
              <a:buAutoNum type="arabicParenR"/>
              <a:tabLst/>
            </a:pPr>
            <a:r>
              <a:rPr kumimoji="0" lang="en-US" sz="6000" b="0" i="0" u="none" strike="noStrike" cap="none" spc="0" normalizeH="0" baseline="0" dirty="0">
                <a:ln>
                  <a:noFill/>
                </a:ln>
                <a:solidFill>
                  <a:srgbClr val="5E5E5E"/>
                </a:solidFill>
                <a:effectLst/>
                <a:uFillTx/>
                <a:latin typeface="+mn-lt"/>
                <a:ea typeface="+mn-ea"/>
                <a:cs typeface="+mn-cs"/>
                <a:sym typeface="Helvetica Neue"/>
              </a:rPr>
              <a:t>Audit Log – find not used in 2 years.</a:t>
            </a:r>
          </a:p>
          <a:p>
            <a:pPr marL="1143000" marR="0" indent="-1143000" algn="l" defTabSz="2438338" rtl="0" fontAlgn="auto" latinLnBrk="0" hangingPunct="0">
              <a:lnSpc>
                <a:spcPct val="100000"/>
              </a:lnSpc>
              <a:spcBef>
                <a:spcPts val="0"/>
              </a:spcBef>
              <a:spcAft>
                <a:spcPts val="0"/>
              </a:spcAft>
              <a:buClrTx/>
              <a:buSzTx/>
              <a:buFontTx/>
              <a:buAutoNum type="arabicParenR"/>
              <a:tabLst/>
            </a:pPr>
            <a:r>
              <a:rPr lang="en-US" sz="6000" dirty="0"/>
              <a:t>Ran upgrade ourselves.</a:t>
            </a:r>
          </a:p>
          <a:p>
            <a:pPr marL="1143000" marR="0" indent="-1143000" algn="l" defTabSz="2438338" rtl="0" fontAlgn="auto" latinLnBrk="0" hangingPunct="0">
              <a:lnSpc>
                <a:spcPct val="100000"/>
              </a:lnSpc>
              <a:spcBef>
                <a:spcPts val="0"/>
              </a:spcBef>
              <a:spcAft>
                <a:spcPts val="0"/>
              </a:spcAft>
              <a:buClrTx/>
              <a:buSzTx/>
              <a:buFontTx/>
              <a:buAutoNum type="arabicParenR"/>
              <a:tabLst/>
            </a:pPr>
            <a:r>
              <a:rPr kumimoji="0" lang="en-US" sz="6000" b="0" i="0" u="none" strike="noStrike" cap="none" spc="0" normalizeH="0" baseline="0" dirty="0">
                <a:ln>
                  <a:noFill/>
                </a:ln>
                <a:solidFill>
                  <a:srgbClr val="5E5E5E"/>
                </a:solidFill>
                <a:effectLst/>
                <a:uFillTx/>
                <a:latin typeface="+mn-lt"/>
                <a:ea typeface="+mn-ea"/>
                <a:cs typeface="+mn-cs"/>
                <a:sym typeface="Helvetica Neue"/>
              </a:rPr>
              <a:t>Stayed on prem</a:t>
            </a:r>
            <a:r>
              <a:rPr lang="en-US" sz="6000" dirty="0"/>
              <a:t>.</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 name="TextBox 1">
            <a:extLst>
              <a:ext uri="{FF2B5EF4-FFF2-40B4-BE49-F238E27FC236}">
                <a16:creationId xmlns:a16="http://schemas.microsoft.com/office/drawing/2014/main" id="{7AA054D9-E51F-2D5F-9E82-B3338876ACA1}"/>
              </a:ext>
            </a:extLst>
          </p:cNvPr>
          <p:cNvSpPr txBox="1"/>
          <p:nvPr/>
        </p:nvSpPr>
        <p:spPr>
          <a:xfrm>
            <a:off x="224895" y="12520749"/>
            <a:ext cx="90473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5E5E5E"/>
                </a:solidFill>
                <a:effectLst/>
                <a:uFillTx/>
                <a:latin typeface="+mn-lt"/>
                <a:ea typeface="+mn-ea"/>
                <a:cs typeface="+mn-cs"/>
                <a:sym typeface="Helvetica Neue"/>
              </a:rPr>
              <a:t>SME = Subject Matter Expert</a:t>
            </a:r>
          </a:p>
        </p:txBody>
      </p:sp>
      <p:pic>
        <p:nvPicPr>
          <p:cNvPr id="5" name="Picture 4">
            <a:extLst>
              <a:ext uri="{FF2B5EF4-FFF2-40B4-BE49-F238E27FC236}">
                <a16:creationId xmlns:a16="http://schemas.microsoft.com/office/drawing/2014/main" id="{7AFAC9DC-0D86-AF08-097A-52B72D7BB0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16398" y="4263200"/>
            <a:ext cx="6360695" cy="6360695"/>
          </a:xfrm>
          <a:prstGeom prst="rect">
            <a:avLst/>
          </a:prstGeom>
        </p:spPr>
      </p:pic>
    </p:spTree>
    <p:extLst>
      <p:ext uri="{BB962C8B-B14F-4D97-AF65-F5344CB8AC3E}">
        <p14:creationId xmlns:p14="http://schemas.microsoft.com/office/powerpoint/2010/main" val="42103152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E2A76-38B6-F96E-9CC8-ED397A218B8B}"/>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B43623FF-7F23-1C6F-7C79-5C2353C6F720}"/>
              </a:ext>
            </a:extLst>
          </p:cNvPr>
          <p:cNvPicPr>
            <a:picLocks noChangeAspect="1"/>
          </p:cNvPicPr>
          <p:nvPr/>
        </p:nvPicPr>
        <p:blipFill>
          <a:blip r:embed="rId3"/>
          <a:stretch>
            <a:fillRect/>
          </a:stretch>
        </p:blipFill>
        <p:spPr>
          <a:xfrm>
            <a:off x="21905540" y="11659061"/>
            <a:ext cx="1627897" cy="1795277"/>
          </a:xfrm>
          <a:prstGeom prst="rect">
            <a:avLst/>
          </a:prstGeom>
          <a:ln w="12700">
            <a:miter lim="400000"/>
          </a:ln>
        </p:spPr>
      </p:pic>
      <p:sp>
        <p:nvSpPr>
          <p:cNvPr id="159" name="2">
            <a:extLst>
              <a:ext uri="{FF2B5EF4-FFF2-40B4-BE49-F238E27FC236}">
                <a16:creationId xmlns:a16="http://schemas.microsoft.com/office/drawing/2014/main" id="{F202F6AB-5CF4-B42D-77B3-CA2F11AA5938}"/>
              </a:ext>
            </a:extLst>
          </p:cNvPr>
          <p:cNvSpPr txBox="1"/>
          <p:nvPr/>
        </p:nvSpPr>
        <p:spPr>
          <a:xfrm>
            <a:off x="22505468" y="12454272"/>
            <a:ext cx="36978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6</a:t>
            </a:r>
            <a:endParaRPr dirty="0"/>
          </a:p>
        </p:txBody>
      </p:sp>
      <p:pic>
        <p:nvPicPr>
          <p:cNvPr id="160" name="Banner Top.png" descr="Banner Top.png">
            <a:extLst>
              <a:ext uri="{FF2B5EF4-FFF2-40B4-BE49-F238E27FC236}">
                <a16:creationId xmlns:a16="http://schemas.microsoft.com/office/drawing/2014/main" id="{6F07922C-E638-324D-76E9-9818099BF38C}"/>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0FB55C87-54DC-E36C-BA39-9DF5BA68CA30}"/>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F8852F3F-5B3A-E29E-3459-4B1C1995CFF8}"/>
              </a:ext>
            </a:extLst>
          </p:cNvPr>
          <p:cNvSpPr txBox="1"/>
          <p:nvPr/>
        </p:nvSpPr>
        <p:spPr>
          <a:xfrm>
            <a:off x="1446720" y="1334972"/>
            <a:ext cx="13273121"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Finding Customizations!</a:t>
            </a:r>
            <a:endParaRPr sz="9600" dirty="0"/>
          </a:p>
        </p:txBody>
      </p:sp>
      <p:sp>
        <p:nvSpPr>
          <p:cNvPr id="10" name="TextBox 9">
            <a:extLst>
              <a:ext uri="{FF2B5EF4-FFF2-40B4-BE49-F238E27FC236}">
                <a16:creationId xmlns:a16="http://schemas.microsoft.com/office/drawing/2014/main" id="{09A16868-9F5F-482E-3A69-CEF34EB45ED7}"/>
              </a:ext>
            </a:extLst>
          </p:cNvPr>
          <p:cNvSpPr txBox="1"/>
          <p:nvPr/>
        </p:nvSpPr>
        <p:spPr>
          <a:xfrm>
            <a:off x="254218" y="3753895"/>
            <a:ext cx="17648771" cy="68736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dirty="0"/>
              <a:t>Problem 1! 🫣</a:t>
            </a:r>
          </a:p>
          <a:p>
            <a:pPr marL="0" marR="0" indent="0" algn="l" defTabSz="2438338" rtl="0" fontAlgn="auto" latinLnBrk="0" hangingPunct="0">
              <a:lnSpc>
                <a:spcPct val="100000"/>
              </a:lnSpc>
              <a:spcBef>
                <a:spcPts val="0"/>
              </a:spcBef>
              <a:spcAft>
                <a:spcPts val="0"/>
              </a:spcAft>
              <a:buClrTx/>
              <a:buSzTx/>
              <a:buFontTx/>
              <a:buNone/>
              <a:tabLst/>
            </a:pPr>
            <a:endParaRPr lang="en-US" sz="6000" dirty="0"/>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If SMEs have never seen stock SyteLine how do they know what is custom???</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lang="en-US" sz="6000" dirty="0"/>
              <a:t>Sitting with them and reviewing didn’t scale!</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8" name="Rectangle 17">
            <a:extLst>
              <a:ext uri="{FF2B5EF4-FFF2-40B4-BE49-F238E27FC236}">
                <a16:creationId xmlns:a16="http://schemas.microsoft.com/office/drawing/2014/main" id="{DF7A7597-77AD-57BC-00E7-93530A704496}"/>
              </a:ext>
            </a:extLst>
          </p:cNvPr>
          <p:cNvSpPr/>
          <p:nvPr/>
        </p:nvSpPr>
        <p:spPr>
          <a:xfrm rot="21045241">
            <a:off x="3767634" y="10064410"/>
            <a:ext cx="9990395" cy="2800767"/>
          </a:xfrm>
          <a:prstGeom prst="rect">
            <a:avLst/>
          </a:prstGeom>
          <a:noFill/>
        </p:spPr>
        <p:txBody>
          <a:bodyPr wrap="square" lIns="91440" tIns="45720" rIns="91440" bIns="45720">
            <a:spAutoFit/>
          </a:bodyPr>
          <a:lstStyle/>
          <a:p>
            <a:pPr algn="ctr"/>
            <a:r>
              <a:rPr lang="en-US" sz="8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We were in royal trouble!</a:t>
            </a:r>
          </a:p>
        </p:txBody>
      </p:sp>
      <p:pic>
        <p:nvPicPr>
          <p:cNvPr id="23" name="Picture 22">
            <a:extLst>
              <a:ext uri="{FF2B5EF4-FFF2-40B4-BE49-F238E27FC236}">
                <a16:creationId xmlns:a16="http://schemas.microsoft.com/office/drawing/2014/main" id="{EBD4E48E-2D6D-7405-3182-90F8820F0D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71445" y="5385171"/>
            <a:ext cx="5950347" cy="5950347"/>
          </a:xfrm>
          <a:prstGeom prst="rect">
            <a:avLst/>
          </a:prstGeom>
        </p:spPr>
      </p:pic>
    </p:spTree>
    <p:extLst>
      <p:ext uri="{BB962C8B-B14F-4D97-AF65-F5344CB8AC3E}">
        <p14:creationId xmlns:p14="http://schemas.microsoft.com/office/powerpoint/2010/main" val="7377000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D171-6C52-B3A7-8879-DF7D1626EC9E}"/>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07BCAC7D-D083-D5D6-9934-5D98CF00575F}"/>
              </a:ext>
            </a:extLst>
          </p:cNvPr>
          <p:cNvPicPr>
            <a:picLocks noChangeAspect="1"/>
          </p:cNvPicPr>
          <p:nvPr/>
        </p:nvPicPr>
        <p:blipFill>
          <a:blip r:embed="rId3"/>
          <a:stretch>
            <a:fillRect/>
          </a:stretch>
        </p:blipFill>
        <p:spPr>
          <a:xfrm>
            <a:off x="21905540" y="11659061"/>
            <a:ext cx="1627897" cy="1795277"/>
          </a:xfrm>
          <a:prstGeom prst="rect">
            <a:avLst/>
          </a:prstGeom>
          <a:ln w="12700">
            <a:miter lim="400000"/>
          </a:ln>
        </p:spPr>
      </p:pic>
      <p:sp>
        <p:nvSpPr>
          <p:cNvPr id="159" name="2">
            <a:extLst>
              <a:ext uri="{FF2B5EF4-FFF2-40B4-BE49-F238E27FC236}">
                <a16:creationId xmlns:a16="http://schemas.microsoft.com/office/drawing/2014/main" id="{3BA0C333-9E9A-2B78-AAC0-3066F73E59A6}"/>
              </a:ext>
            </a:extLst>
          </p:cNvPr>
          <p:cNvSpPr txBox="1"/>
          <p:nvPr/>
        </p:nvSpPr>
        <p:spPr>
          <a:xfrm>
            <a:off x="22505468" y="12454272"/>
            <a:ext cx="36978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7</a:t>
            </a:r>
            <a:endParaRPr dirty="0"/>
          </a:p>
        </p:txBody>
      </p:sp>
      <p:pic>
        <p:nvPicPr>
          <p:cNvPr id="160" name="Banner Top.png" descr="Banner Top.png">
            <a:extLst>
              <a:ext uri="{FF2B5EF4-FFF2-40B4-BE49-F238E27FC236}">
                <a16:creationId xmlns:a16="http://schemas.microsoft.com/office/drawing/2014/main" id="{C79C5BF6-2EED-871D-BDAD-E111B80E231F}"/>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9D742916-32C8-F101-8CEA-930B9E9B9077}"/>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81BFCC9B-BF41-B072-C092-68DEB56997FD}"/>
              </a:ext>
            </a:extLst>
          </p:cNvPr>
          <p:cNvSpPr txBox="1"/>
          <p:nvPr/>
        </p:nvSpPr>
        <p:spPr>
          <a:xfrm>
            <a:off x="1446720" y="1334972"/>
            <a:ext cx="13273121"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Finding Customizations!</a:t>
            </a:r>
            <a:endParaRPr sz="9600" dirty="0"/>
          </a:p>
        </p:txBody>
      </p:sp>
      <p:sp>
        <p:nvSpPr>
          <p:cNvPr id="10" name="TextBox 9">
            <a:extLst>
              <a:ext uri="{FF2B5EF4-FFF2-40B4-BE49-F238E27FC236}">
                <a16:creationId xmlns:a16="http://schemas.microsoft.com/office/drawing/2014/main" id="{4F0DA98C-E268-89AD-4CD8-F8D2C5F4E6F6}"/>
              </a:ext>
            </a:extLst>
          </p:cNvPr>
          <p:cNvSpPr txBox="1"/>
          <p:nvPr/>
        </p:nvSpPr>
        <p:spPr>
          <a:xfrm>
            <a:off x="326407" y="3813825"/>
            <a:ext cx="17648771" cy="77970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dirty="0"/>
              <a:t>Problem 1! - Eureka Moment!</a:t>
            </a:r>
          </a:p>
          <a:p>
            <a:pPr marL="0" marR="0" indent="0" algn="l" defTabSz="2438338" rtl="0" fontAlgn="auto" latinLnBrk="0" hangingPunct="0">
              <a:lnSpc>
                <a:spcPct val="100000"/>
              </a:lnSpc>
              <a:spcBef>
                <a:spcPts val="0"/>
              </a:spcBef>
              <a:spcAft>
                <a:spcPts val="0"/>
              </a:spcAft>
              <a:buClrTx/>
              <a:buSzTx/>
              <a:buFontTx/>
              <a:buNone/>
              <a:tabLst/>
            </a:pPr>
            <a:endParaRPr lang="en-US" sz="6000" dirty="0"/>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Solution came in the night!</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lang="en-US" sz="6000" dirty="0"/>
              <a:t>Visual is better!</a:t>
            </a:r>
          </a:p>
          <a:p>
            <a:pPr marL="342900" lvl="1" indent="-342900" algn="l">
              <a:buFont typeface="Arial" panose="020B0604020202020204" pitchFamily="34" charset="0"/>
              <a:buChar char="•"/>
            </a:pPr>
            <a:endParaRPr lang="en-US" sz="6000" dirty="0"/>
          </a:p>
          <a:p>
            <a:pPr marL="342900" lvl="1" indent="-342900" algn="l">
              <a:buFont typeface="Arial" panose="020B0604020202020204" pitchFamily="34" charset="0"/>
              <a:buChar char="•"/>
            </a:pPr>
            <a:r>
              <a:rPr lang="en-US" sz="6000" dirty="0"/>
              <a:t>If we can give the SME an easy visual way </a:t>
            </a:r>
          </a:p>
          <a:p>
            <a:pPr lvl="1" indent="0" algn="l"/>
            <a:r>
              <a:rPr lang="en-US" sz="6000" dirty="0"/>
              <a:t>     to see what is custom they can tell us!</a:t>
            </a: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9AB0E071-2E12-B165-AAEB-56A2CFB40A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2926" y="4270604"/>
            <a:ext cx="8183668" cy="8183668"/>
          </a:xfrm>
          <a:prstGeom prst="rect">
            <a:avLst/>
          </a:prstGeom>
        </p:spPr>
      </p:pic>
    </p:spTree>
    <p:extLst>
      <p:ext uri="{BB962C8B-B14F-4D97-AF65-F5344CB8AC3E}">
        <p14:creationId xmlns:p14="http://schemas.microsoft.com/office/powerpoint/2010/main" val="29634911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98602-F004-6A60-11BE-B356E8049FE1}"/>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F3D21AE4-EB6C-E8D1-36DA-1D5034CE3DCB}"/>
              </a:ext>
            </a:extLst>
          </p:cNvPr>
          <p:cNvPicPr>
            <a:picLocks noChangeAspect="1"/>
          </p:cNvPicPr>
          <p:nvPr/>
        </p:nvPicPr>
        <p:blipFill>
          <a:blip r:embed="rId3"/>
          <a:stretch>
            <a:fillRect/>
          </a:stretch>
        </p:blipFill>
        <p:spPr>
          <a:xfrm>
            <a:off x="21905540" y="11659061"/>
            <a:ext cx="1627897" cy="1795277"/>
          </a:xfrm>
          <a:prstGeom prst="rect">
            <a:avLst/>
          </a:prstGeom>
          <a:ln w="12700">
            <a:miter lim="400000"/>
          </a:ln>
        </p:spPr>
      </p:pic>
      <p:sp>
        <p:nvSpPr>
          <p:cNvPr id="159" name="2">
            <a:extLst>
              <a:ext uri="{FF2B5EF4-FFF2-40B4-BE49-F238E27FC236}">
                <a16:creationId xmlns:a16="http://schemas.microsoft.com/office/drawing/2014/main" id="{4548A844-C59A-53A2-E4E7-BE39ADB4A021}"/>
              </a:ext>
            </a:extLst>
          </p:cNvPr>
          <p:cNvSpPr txBox="1"/>
          <p:nvPr/>
        </p:nvSpPr>
        <p:spPr>
          <a:xfrm>
            <a:off x="22505468" y="12454272"/>
            <a:ext cx="36978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8</a:t>
            </a:r>
            <a:endParaRPr dirty="0"/>
          </a:p>
        </p:txBody>
      </p:sp>
      <p:pic>
        <p:nvPicPr>
          <p:cNvPr id="160" name="Banner Top.png" descr="Banner Top.png">
            <a:extLst>
              <a:ext uri="{FF2B5EF4-FFF2-40B4-BE49-F238E27FC236}">
                <a16:creationId xmlns:a16="http://schemas.microsoft.com/office/drawing/2014/main" id="{1F400E22-7C39-57D5-5A08-846A3F279605}"/>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82671E15-90F5-EF37-94BE-02043B4508D3}"/>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7" name="TextBox 6">
            <a:extLst>
              <a:ext uri="{FF2B5EF4-FFF2-40B4-BE49-F238E27FC236}">
                <a16:creationId xmlns:a16="http://schemas.microsoft.com/office/drawing/2014/main" id="{502B0E1D-5ED1-4177-EF0F-71669EB21A87}"/>
              </a:ext>
            </a:extLst>
          </p:cNvPr>
          <p:cNvSpPr txBox="1"/>
          <p:nvPr/>
        </p:nvSpPr>
        <p:spPr>
          <a:xfrm>
            <a:off x="1446720" y="5854645"/>
            <a:ext cx="1199461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a:r>
              <a:rPr kumimoji="0" lang="en-US" sz="6000" b="0" i="0" u="none" strike="noStrike" cap="none" spc="0" normalizeH="0" baseline="0" dirty="0">
                <a:ln>
                  <a:noFill/>
                </a:ln>
                <a:solidFill>
                  <a:srgbClr val="5E5E5E"/>
                </a:solidFill>
                <a:effectLst/>
                <a:uFillTx/>
                <a:latin typeface="+mn-lt"/>
                <a:ea typeface="+mn-ea"/>
                <a:cs typeface="+mn-cs"/>
                <a:sym typeface="Helvetica Neue"/>
              </a:rPr>
              <a:t>Purple Field Analysis</a:t>
            </a:r>
          </a:p>
        </p:txBody>
      </p:sp>
      <p:pic>
        <p:nvPicPr>
          <p:cNvPr id="4" name="Picture 3" descr="A screenshot of a computer&#10;&#10;Description automatically generated">
            <a:extLst>
              <a:ext uri="{FF2B5EF4-FFF2-40B4-BE49-F238E27FC236}">
                <a16:creationId xmlns:a16="http://schemas.microsoft.com/office/drawing/2014/main" id="{C41DB4A7-67C4-0211-8F6A-9A4F7A5BF0DF}"/>
              </a:ext>
            </a:extLst>
          </p:cNvPr>
          <p:cNvPicPr>
            <a:picLocks noChangeAspect="1"/>
          </p:cNvPicPr>
          <p:nvPr/>
        </p:nvPicPr>
        <p:blipFill>
          <a:blip r:embed="rId6"/>
          <a:stretch>
            <a:fillRect/>
          </a:stretch>
        </p:blipFill>
        <p:spPr>
          <a:xfrm>
            <a:off x="9990220" y="3882615"/>
            <a:ext cx="11857059" cy="9367837"/>
          </a:xfrm>
          <a:prstGeom prst="rect">
            <a:avLst/>
          </a:prstGeom>
        </p:spPr>
      </p:pic>
      <p:sp>
        <p:nvSpPr>
          <p:cNvPr id="11" name="TextBox 10">
            <a:extLst>
              <a:ext uri="{FF2B5EF4-FFF2-40B4-BE49-F238E27FC236}">
                <a16:creationId xmlns:a16="http://schemas.microsoft.com/office/drawing/2014/main" id="{45CF58CA-D983-DF35-EAA4-8AFCBBC83E6F}"/>
              </a:ext>
            </a:extLst>
          </p:cNvPr>
          <p:cNvSpPr txBox="1"/>
          <p:nvPr/>
        </p:nvSpPr>
        <p:spPr>
          <a:xfrm>
            <a:off x="1446720" y="6880567"/>
            <a:ext cx="7334128" cy="62581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0" i="0" u="none" strike="noStrike" cap="none" spc="0" normalizeH="0" baseline="0" dirty="0">
                <a:ln>
                  <a:noFill/>
                </a:ln>
                <a:solidFill>
                  <a:schemeClr val="tx1"/>
                </a:solidFill>
                <a:effectLst/>
                <a:uFillTx/>
                <a:latin typeface="+mn-lt"/>
                <a:ea typeface="+mn-ea"/>
                <a:cs typeface="+mn-cs"/>
                <a:sym typeface="Helvetica Neue"/>
              </a:rPr>
              <a:t>Internally developed tool.</a:t>
            </a:r>
          </a:p>
          <a:p>
            <a:pPr marR="0" algn="l" defTabSz="2438338" rtl="0" fontAlgn="auto" latinLnBrk="0" hangingPunct="0">
              <a:lnSpc>
                <a:spcPct val="100000"/>
              </a:lnSpc>
              <a:spcBef>
                <a:spcPts val="0"/>
              </a:spcBef>
              <a:spcAft>
                <a:spcPts val="0"/>
              </a:spcAft>
              <a:buClrTx/>
              <a:buSzTx/>
              <a:tabLst/>
            </a:pPr>
            <a:endParaRPr kumimoji="0" lang="en-US" sz="4000" b="0" i="0" u="none" strike="noStrike" cap="none" spc="0" normalizeH="0" baseline="0" dirty="0">
              <a:ln>
                <a:noFill/>
              </a:ln>
              <a:solidFill>
                <a:schemeClr val="tx1"/>
              </a:solidFill>
              <a:effectLst/>
              <a:uFillTx/>
              <a:latin typeface="+mn-lt"/>
              <a:ea typeface="+mn-ea"/>
              <a:cs typeface="+mn-cs"/>
              <a:sym typeface="Helvetica Neue"/>
            </a:endParaRPr>
          </a:p>
          <a:p>
            <a:pPr marR="0" algn="l" defTabSz="2438338" rtl="0" fontAlgn="auto" latinLnBrk="0" hangingPunct="0">
              <a:lnSpc>
                <a:spcPct val="100000"/>
              </a:lnSpc>
              <a:spcBef>
                <a:spcPts val="0"/>
              </a:spcBef>
              <a:spcAft>
                <a:spcPts val="0"/>
              </a:spcAft>
              <a:buClrTx/>
              <a:buSzTx/>
              <a:tabLst/>
            </a:pPr>
            <a:r>
              <a:rPr lang="en-US" sz="4000" dirty="0">
                <a:solidFill>
                  <a:schemeClr val="tx1"/>
                </a:solidFill>
              </a:rPr>
              <a:t>.NET 8 C# WPF Application</a:t>
            </a:r>
          </a:p>
          <a:p>
            <a:pPr marR="0" algn="l" defTabSz="2438338" rtl="0" fontAlgn="auto" latinLnBrk="0" hangingPunct="0">
              <a:lnSpc>
                <a:spcPct val="100000"/>
              </a:lnSpc>
              <a:spcBef>
                <a:spcPts val="0"/>
              </a:spcBef>
              <a:spcAft>
                <a:spcPts val="0"/>
              </a:spcAft>
              <a:buClrTx/>
              <a:buSzTx/>
              <a:tabLst/>
            </a:pPr>
            <a:endParaRPr kumimoji="0" lang="en-US" sz="4000" b="0" i="0" u="none" strike="noStrike" cap="none" spc="0" normalizeH="0" baseline="0" dirty="0">
              <a:ln>
                <a:noFill/>
              </a:ln>
              <a:solidFill>
                <a:schemeClr val="tx1"/>
              </a:solidFill>
              <a:effectLst/>
              <a:uFillTx/>
              <a:latin typeface="+mn-lt"/>
              <a:ea typeface="+mn-ea"/>
              <a:cs typeface="+mn-cs"/>
              <a:sym typeface="Helvetica Neue"/>
            </a:endParaRPr>
          </a:p>
          <a:p>
            <a:pPr marR="0" algn="l" defTabSz="2438338" rtl="0" fontAlgn="auto" latinLnBrk="0" hangingPunct="0">
              <a:lnSpc>
                <a:spcPct val="100000"/>
              </a:lnSpc>
              <a:spcBef>
                <a:spcPts val="0"/>
              </a:spcBef>
              <a:spcAft>
                <a:spcPts val="0"/>
              </a:spcAft>
              <a:buClrTx/>
              <a:buSzTx/>
              <a:tabLst/>
            </a:pPr>
            <a:r>
              <a:rPr kumimoji="0" lang="en-US" sz="4000" b="0" i="0" u="none" strike="noStrike" cap="none" spc="0" normalizeH="0" baseline="0" dirty="0">
                <a:ln>
                  <a:noFill/>
                </a:ln>
                <a:solidFill>
                  <a:schemeClr val="tx1"/>
                </a:solidFill>
                <a:effectLst/>
                <a:uFillTx/>
                <a:latin typeface="+mn-lt"/>
                <a:ea typeface="+mn-ea"/>
                <a:cs typeface="+mn-cs"/>
                <a:sym typeface="Helvetica Neue"/>
              </a:rPr>
              <a:t>Compares Vendors to Site and creates Group level </a:t>
            </a:r>
            <a:r>
              <a:rPr lang="en-US" sz="4000" dirty="0">
                <a:solidFill>
                  <a:schemeClr val="tx1"/>
                </a:solidFill>
              </a:rPr>
              <a:t>scripts.</a:t>
            </a:r>
            <a:endParaRPr kumimoji="0" lang="en-US" sz="4000" b="0" i="0" u="none" strike="noStrike" cap="none" spc="0" normalizeH="0" baseline="0" dirty="0">
              <a:ln>
                <a:noFill/>
              </a:ln>
              <a:solidFill>
                <a:schemeClr val="tx1"/>
              </a:solidFill>
              <a:effectLst/>
              <a:uFillTx/>
              <a:latin typeface="+mn-lt"/>
              <a:ea typeface="+mn-ea"/>
              <a:cs typeface="+mn-cs"/>
              <a:sym typeface="Helvetica Neue"/>
            </a:endParaRPr>
          </a:p>
          <a:p>
            <a:pPr marR="0" algn="l" defTabSz="2438338" rtl="0" fontAlgn="auto" latinLnBrk="0" hangingPunct="0">
              <a:lnSpc>
                <a:spcPct val="100000"/>
              </a:lnSpc>
              <a:spcBef>
                <a:spcPts val="0"/>
              </a:spcBef>
              <a:spcAft>
                <a:spcPts val="0"/>
              </a:spcAft>
              <a:buClrTx/>
              <a:buSzTx/>
              <a:tabLst/>
            </a:pPr>
            <a:endParaRPr lang="en-US" sz="4000" dirty="0">
              <a:solidFill>
                <a:schemeClr val="tx1"/>
              </a:solidFill>
            </a:endParaRPr>
          </a:p>
          <a:p>
            <a:pPr marR="0" algn="l" defTabSz="2438338" rtl="0" fontAlgn="auto" latinLnBrk="0" hangingPunct="0">
              <a:lnSpc>
                <a:spcPct val="100000"/>
              </a:lnSpc>
              <a:spcBef>
                <a:spcPts val="0"/>
              </a:spcBef>
              <a:spcAft>
                <a:spcPts val="0"/>
              </a:spcAft>
              <a:buClrTx/>
              <a:buSzTx/>
              <a:tabLst/>
            </a:pPr>
            <a:r>
              <a:rPr lang="en-US" sz="4000" dirty="0">
                <a:solidFill>
                  <a:schemeClr val="tx1"/>
                </a:solidFill>
              </a:rPr>
              <a:t>Custom fields are purple and easy to review by SME!</a:t>
            </a:r>
          </a:p>
          <a:p>
            <a:pPr marL="457200" marR="0" indent="-457200" algn="l" defTabSz="2438338" rtl="0" fontAlgn="auto" latinLnBrk="0" hangingPunct="0">
              <a:lnSpc>
                <a:spcPct val="100000"/>
              </a:lnSpc>
              <a:spcBef>
                <a:spcPts val="0"/>
              </a:spcBef>
              <a:spcAft>
                <a:spcPts val="0"/>
              </a:spcAft>
              <a:buClrTx/>
              <a:buSzTx/>
              <a:buFont typeface="+mj-lt"/>
              <a:buAutoNum type="arabicPeriod"/>
              <a:tabLst/>
            </a:pPr>
            <a:endParaRPr kumimoji="0" lang="en-US" sz="4000" b="0" i="0" u="none" strike="noStrike" cap="none" spc="0" normalizeH="0" baseline="0" dirty="0">
              <a:ln>
                <a:noFill/>
              </a:ln>
              <a:solidFill>
                <a:schemeClr val="tx1"/>
              </a:solidFill>
              <a:effectLst/>
              <a:uFillTx/>
              <a:latin typeface="+mn-lt"/>
              <a:ea typeface="+mn-ea"/>
              <a:cs typeface="+mn-cs"/>
              <a:sym typeface="Helvetica Neue"/>
            </a:endParaRPr>
          </a:p>
        </p:txBody>
      </p:sp>
      <p:sp>
        <p:nvSpPr>
          <p:cNvPr id="5" name="Session Title">
            <a:extLst>
              <a:ext uri="{FF2B5EF4-FFF2-40B4-BE49-F238E27FC236}">
                <a16:creationId xmlns:a16="http://schemas.microsoft.com/office/drawing/2014/main" id="{8B7E46CC-DFDC-E0E4-72DE-3425B7F210B9}"/>
              </a:ext>
            </a:extLst>
          </p:cNvPr>
          <p:cNvSpPr txBox="1"/>
          <p:nvPr/>
        </p:nvSpPr>
        <p:spPr>
          <a:xfrm>
            <a:off x="1446720" y="1334972"/>
            <a:ext cx="13273121"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Finding Customizations!</a:t>
            </a:r>
            <a:endParaRPr sz="9600" dirty="0"/>
          </a:p>
        </p:txBody>
      </p:sp>
      <p:pic>
        <p:nvPicPr>
          <p:cNvPr id="3" name="Picture 2">
            <a:extLst>
              <a:ext uri="{FF2B5EF4-FFF2-40B4-BE49-F238E27FC236}">
                <a16:creationId xmlns:a16="http://schemas.microsoft.com/office/drawing/2014/main" id="{DDDA52D5-FE92-5AB5-5508-27B4A10B6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15219" y="8132240"/>
            <a:ext cx="4260238" cy="4519263"/>
          </a:xfrm>
          <a:prstGeom prst="rect">
            <a:avLst/>
          </a:prstGeom>
        </p:spPr>
      </p:pic>
      <p:sp>
        <p:nvSpPr>
          <p:cNvPr id="8" name="TextBox 7">
            <a:extLst>
              <a:ext uri="{FF2B5EF4-FFF2-40B4-BE49-F238E27FC236}">
                <a16:creationId xmlns:a16="http://schemas.microsoft.com/office/drawing/2014/main" id="{05A6ACED-70E9-5831-C4EA-AB9528681CEE}"/>
              </a:ext>
            </a:extLst>
          </p:cNvPr>
          <p:cNvSpPr txBox="1"/>
          <p:nvPr/>
        </p:nvSpPr>
        <p:spPr>
          <a:xfrm>
            <a:off x="1446720" y="3882615"/>
            <a:ext cx="12187988"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dirty="0"/>
              <a:t>Problem</a:t>
            </a:r>
            <a:r>
              <a:rPr lang="en-US" sz="6600" dirty="0"/>
              <a:t> 1! – Solved!</a:t>
            </a:r>
          </a:p>
        </p:txBody>
      </p:sp>
    </p:spTree>
    <p:extLst>
      <p:ext uri="{BB962C8B-B14F-4D97-AF65-F5344CB8AC3E}">
        <p14:creationId xmlns:p14="http://schemas.microsoft.com/office/powerpoint/2010/main" val="25060915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37A74-C930-951D-43D9-F08D08EC3C2A}"/>
            </a:ext>
          </a:extLst>
        </p:cNvPr>
        <p:cNvGrpSpPr/>
        <p:nvPr/>
      </p:nvGrpSpPr>
      <p:grpSpPr>
        <a:xfrm>
          <a:off x="0" y="0"/>
          <a:ext cx="0" cy="0"/>
          <a:chOff x="0" y="0"/>
          <a:chExt cx="0" cy="0"/>
        </a:xfrm>
      </p:grpSpPr>
      <p:pic>
        <p:nvPicPr>
          <p:cNvPr id="158" name="Hive For Numbers Icon.png" descr="Hive For Numbers Icon.png">
            <a:extLst>
              <a:ext uri="{FF2B5EF4-FFF2-40B4-BE49-F238E27FC236}">
                <a16:creationId xmlns:a16="http://schemas.microsoft.com/office/drawing/2014/main" id="{38CBBEA3-FB58-B043-74E1-B03506364541}"/>
              </a:ext>
            </a:extLst>
          </p:cNvPr>
          <p:cNvPicPr>
            <a:picLocks noChangeAspect="1"/>
          </p:cNvPicPr>
          <p:nvPr/>
        </p:nvPicPr>
        <p:blipFill>
          <a:blip r:embed="rId3"/>
          <a:stretch>
            <a:fillRect/>
          </a:stretch>
        </p:blipFill>
        <p:spPr>
          <a:xfrm>
            <a:off x="21905540" y="11659061"/>
            <a:ext cx="1627897" cy="1795277"/>
          </a:xfrm>
          <a:prstGeom prst="rect">
            <a:avLst/>
          </a:prstGeom>
          <a:ln w="12700">
            <a:miter lim="400000"/>
          </a:ln>
        </p:spPr>
      </p:pic>
      <p:sp>
        <p:nvSpPr>
          <p:cNvPr id="159" name="2">
            <a:extLst>
              <a:ext uri="{FF2B5EF4-FFF2-40B4-BE49-F238E27FC236}">
                <a16:creationId xmlns:a16="http://schemas.microsoft.com/office/drawing/2014/main" id="{86E9C58A-A59D-C20F-DC8A-B4B02E2B0F1B}"/>
              </a:ext>
            </a:extLst>
          </p:cNvPr>
          <p:cNvSpPr txBox="1"/>
          <p:nvPr/>
        </p:nvSpPr>
        <p:spPr>
          <a:xfrm>
            <a:off x="22505468" y="12454272"/>
            <a:ext cx="36978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4000" spc="-79">
                <a:solidFill>
                  <a:srgbClr val="FFFFFF"/>
                </a:solidFill>
                <a:latin typeface="Myriad Pro Semibold"/>
                <a:ea typeface="Myriad Pro Semibold"/>
                <a:cs typeface="Myriad Pro Semibold"/>
                <a:sym typeface="Myriad Pro Semibold"/>
              </a:defRPr>
            </a:lvl1pPr>
          </a:lstStyle>
          <a:p>
            <a:r>
              <a:rPr lang="en-US" dirty="0"/>
              <a:t>9</a:t>
            </a:r>
            <a:endParaRPr dirty="0"/>
          </a:p>
        </p:txBody>
      </p:sp>
      <p:pic>
        <p:nvPicPr>
          <p:cNvPr id="160" name="Banner Top.png" descr="Banner Top.png">
            <a:extLst>
              <a:ext uri="{FF2B5EF4-FFF2-40B4-BE49-F238E27FC236}">
                <a16:creationId xmlns:a16="http://schemas.microsoft.com/office/drawing/2014/main" id="{63397F9A-4D96-46C8-A21A-3D4BCBAC34FA}"/>
              </a:ext>
            </a:extLst>
          </p:cNvPr>
          <p:cNvPicPr>
            <a:picLocks noChangeAspect="1"/>
          </p:cNvPicPr>
          <p:nvPr/>
        </p:nvPicPr>
        <p:blipFill>
          <a:blip r:embed="rId4"/>
          <a:stretch>
            <a:fillRect/>
          </a:stretch>
        </p:blipFill>
        <p:spPr>
          <a:xfrm>
            <a:off x="0" y="-56492"/>
            <a:ext cx="24384000" cy="3813049"/>
          </a:xfrm>
          <a:prstGeom prst="rect">
            <a:avLst/>
          </a:prstGeom>
          <a:ln w="12700">
            <a:miter lim="400000"/>
          </a:ln>
        </p:spPr>
      </p:pic>
      <p:pic>
        <p:nvPicPr>
          <p:cNvPr id="161" name="Sun_One Hive Logo.png" descr="Sun_One Hive Logo.png">
            <a:extLst>
              <a:ext uri="{FF2B5EF4-FFF2-40B4-BE49-F238E27FC236}">
                <a16:creationId xmlns:a16="http://schemas.microsoft.com/office/drawing/2014/main" id="{EDC96313-DE18-1326-92FB-158EDC6B689A}"/>
              </a:ext>
            </a:extLst>
          </p:cNvPr>
          <p:cNvPicPr>
            <a:picLocks noChangeAspect="1"/>
          </p:cNvPicPr>
          <p:nvPr/>
        </p:nvPicPr>
        <p:blipFill>
          <a:blip r:embed="rId5"/>
          <a:stretch>
            <a:fillRect/>
          </a:stretch>
        </p:blipFill>
        <p:spPr>
          <a:xfrm>
            <a:off x="14582029" y="69566"/>
            <a:ext cx="9194565" cy="3560933"/>
          </a:xfrm>
          <a:prstGeom prst="rect">
            <a:avLst/>
          </a:prstGeom>
          <a:ln w="12700">
            <a:miter lim="400000"/>
          </a:ln>
        </p:spPr>
      </p:pic>
      <p:sp>
        <p:nvSpPr>
          <p:cNvPr id="162" name="Session Title">
            <a:extLst>
              <a:ext uri="{FF2B5EF4-FFF2-40B4-BE49-F238E27FC236}">
                <a16:creationId xmlns:a16="http://schemas.microsoft.com/office/drawing/2014/main" id="{0B95F49A-8D30-3251-B86B-5690394C90CF}"/>
              </a:ext>
            </a:extLst>
          </p:cNvPr>
          <p:cNvSpPr txBox="1"/>
          <p:nvPr/>
        </p:nvSpPr>
        <p:spPr>
          <a:xfrm>
            <a:off x="1446720" y="1334972"/>
            <a:ext cx="13273121"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13800" b="1" spc="-276">
                <a:solidFill>
                  <a:srgbClr val="58585A"/>
                </a:solidFill>
                <a:latin typeface="Myriad Pro"/>
                <a:ea typeface="Myriad Pro"/>
                <a:cs typeface="Myriad Pro"/>
                <a:sym typeface="Myriad Pro"/>
              </a:defRPr>
            </a:lvl1pPr>
          </a:lstStyle>
          <a:p>
            <a:r>
              <a:rPr lang="en-US" sz="9600" dirty="0"/>
              <a:t>Finding Customizations!</a:t>
            </a:r>
            <a:endParaRPr sz="9600" dirty="0"/>
          </a:p>
        </p:txBody>
      </p:sp>
      <p:sp>
        <p:nvSpPr>
          <p:cNvPr id="10" name="TextBox 9">
            <a:extLst>
              <a:ext uri="{FF2B5EF4-FFF2-40B4-BE49-F238E27FC236}">
                <a16:creationId xmlns:a16="http://schemas.microsoft.com/office/drawing/2014/main" id="{CBD1B9CA-6AE5-114B-D28B-546982B3C785}"/>
              </a:ext>
            </a:extLst>
          </p:cNvPr>
          <p:cNvSpPr txBox="1"/>
          <p:nvPr/>
        </p:nvSpPr>
        <p:spPr>
          <a:xfrm>
            <a:off x="230155" y="3882615"/>
            <a:ext cx="17648771" cy="68736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dirty="0"/>
              <a:t>Problem 2! 😩</a:t>
            </a:r>
          </a:p>
          <a:p>
            <a:pPr marL="0" marR="0" indent="0" algn="l" defTabSz="2438338" rtl="0" fontAlgn="auto" latinLnBrk="0" hangingPunct="0">
              <a:lnSpc>
                <a:spcPct val="100000"/>
              </a:lnSpc>
              <a:spcBef>
                <a:spcPts val="0"/>
              </a:spcBef>
              <a:spcAft>
                <a:spcPts val="0"/>
              </a:spcAft>
              <a:buClrTx/>
              <a:buSzTx/>
              <a:buFontTx/>
              <a:buNone/>
              <a:tabLst/>
            </a:pPr>
            <a:endParaRPr lang="en-US" sz="6000" dirty="0"/>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What about the hidden customizations?!?</a:t>
            </a:r>
          </a:p>
          <a:p>
            <a:pPr marL="342900" lvl="1" indent="-342900" algn="l">
              <a:buFont typeface="Arial" panose="020B0604020202020204" pitchFamily="34" charset="0"/>
              <a:buChar char="•"/>
            </a:pPr>
            <a:endParaRPr kumimoji="0" lang="en-US" sz="6000" b="0" i="0" u="none" strike="noStrike" cap="none" spc="0" normalizeH="0" baseline="0" dirty="0">
              <a:ln>
                <a:noFill/>
              </a:ln>
              <a:solidFill>
                <a:srgbClr val="5E5E5E"/>
              </a:solidFill>
              <a:effectLst/>
              <a:uFillTx/>
              <a:latin typeface="+mn-lt"/>
              <a:ea typeface="+mn-ea"/>
              <a:cs typeface="+mn-cs"/>
              <a:sym typeface="Helvetica Neue"/>
            </a:endParaRPr>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Not everything can be purple after all.</a:t>
            </a:r>
          </a:p>
          <a:p>
            <a:pPr marL="342900" lvl="1" indent="-342900" algn="l">
              <a:buFont typeface="Arial" panose="020B0604020202020204" pitchFamily="34" charset="0"/>
              <a:buChar char="•"/>
            </a:pPr>
            <a:endParaRPr lang="en-US" sz="6000" dirty="0"/>
          </a:p>
          <a:p>
            <a:pPr marL="342900" lvl="1" indent="-342900" algn="l">
              <a:buFont typeface="Arial" panose="020B0604020202020204" pitchFamily="34" charset="0"/>
              <a:buChar char="•"/>
            </a:pPr>
            <a:r>
              <a:rPr kumimoji="0" lang="en-US" sz="6000" b="0" i="0" u="none" strike="noStrike" cap="none" spc="0" normalizeH="0" baseline="0" dirty="0">
                <a:ln>
                  <a:noFill/>
                </a:ln>
                <a:solidFill>
                  <a:srgbClr val="5E5E5E"/>
                </a:solidFill>
                <a:effectLst/>
                <a:uFillTx/>
                <a:latin typeface="+mn-lt"/>
                <a:ea typeface="+mn-ea"/>
                <a:cs typeface="+mn-cs"/>
                <a:sym typeface="Helvetica Neue"/>
              </a:rPr>
              <a:t>How custom is a form really?</a:t>
            </a:r>
          </a:p>
        </p:txBody>
      </p:sp>
      <p:pic>
        <p:nvPicPr>
          <p:cNvPr id="3" name="Picture 2">
            <a:extLst>
              <a:ext uri="{FF2B5EF4-FFF2-40B4-BE49-F238E27FC236}">
                <a16:creationId xmlns:a16="http://schemas.microsoft.com/office/drawing/2014/main" id="{3FFA164B-A256-55F9-1A4F-55DE61807F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23895" y="4932947"/>
            <a:ext cx="7660105" cy="7660105"/>
          </a:xfrm>
          <a:prstGeom prst="rect">
            <a:avLst/>
          </a:prstGeom>
        </p:spPr>
      </p:pic>
    </p:spTree>
    <p:extLst>
      <p:ext uri="{BB962C8B-B14F-4D97-AF65-F5344CB8AC3E}">
        <p14:creationId xmlns:p14="http://schemas.microsoft.com/office/powerpoint/2010/main" val="869696442"/>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ponsor xmlns="e5984781-358e-4282-9306-41940f129da0" xsi:nil="true"/>
    <TaxCatchAll xmlns="bd90dbbf-4765-4e12-83dc-086a018494ba" xsi:nil="true"/>
    <lcf76f155ced4ddcb4097134ff3c332f xmlns="e5984781-358e-4282-9306-41940f129da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8FD7A1A42EC845B66531A0E2CE8C66" ma:contentTypeVersion="19" ma:contentTypeDescription="Create a new document." ma:contentTypeScope="" ma:versionID="fba032bdf50f562227d33b12080f09ee">
  <xsd:schema xmlns:xsd="http://www.w3.org/2001/XMLSchema" xmlns:xs="http://www.w3.org/2001/XMLSchema" xmlns:p="http://schemas.microsoft.com/office/2006/metadata/properties" xmlns:ns2="e5984781-358e-4282-9306-41940f129da0" xmlns:ns3="bd90dbbf-4765-4e12-83dc-086a018494ba" targetNamespace="http://schemas.microsoft.com/office/2006/metadata/properties" ma:root="true" ma:fieldsID="2df2c14f8554eccae768cf0d185b5253" ns2:_="" ns3:_="">
    <xsd:import namespace="e5984781-358e-4282-9306-41940f129da0"/>
    <xsd:import namespace="bd90dbbf-4765-4e12-83dc-086a018494b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element ref="ns2:Sponso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984781-358e-4282-9306-41940f129d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63b008a-5b62-4070-9431-7f1cfe2f2fc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Sponsor" ma:index="26" nillable="true" ma:displayName="Sponsor" ma:format="Dropdown" ma:internalName="Sponsor">
      <xsd:simpleType>
        <xsd:restriction base="dms:Choice">
          <xsd:enumeration value="Gold"/>
          <xsd:enumeration value="Silver"/>
          <xsd:enumeration value="Platinum"/>
        </xsd:restriction>
      </xsd:simpleType>
    </xsd:element>
  </xsd:schema>
  <xsd:schema xmlns:xsd="http://www.w3.org/2001/XMLSchema" xmlns:xs="http://www.w3.org/2001/XMLSchema" xmlns:dms="http://schemas.microsoft.com/office/2006/documentManagement/types" xmlns:pc="http://schemas.microsoft.com/office/infopath/2007/PartnerControls" targetNamespace="bd90dbbf-4765-4e12-83dc-086a018494b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7ef3ec4-dc14-4e8d-b32a-f489e58a975c}" ma:internalName="TaxCatchAll" ma:showField="CatchAllData" ma:web="bd90dbbf-4765-4e12-83dc-086a018494ba">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36136-BA89-430F-BF55-C27EC42EDB83}">
  <ds:schemaRefs>
    <ds:schemaRef ds:uri="http://schemas.microsoft.com/sharepoint/v3/contenttype/forms"/>
  </ds:schemaRefs>
</ds:datastoreItem>
</file>

<file path=customXml/itemProps2.xml><?xml version="1.0" encoding="utf-8"?>
<ds:datastoreItem xmlns:ds="http://schemas.openxmlformats.org/officeDocument/2006/customXml" ds:itemID="{ED3AC642-55B7-4F5C-9290-10E44F3D5524}">
  <ds:schemaRefs>
    <ds:schemaRef ds:uri="http://schemas.microsoft.com/office/2006/metadata/properties"/>
    <ds:schemaRef ds:uri="http://schemas.microsoft.com/office/infopath/2007/PartnerControls"/>
    <ds:schemaRef ds:uri="e5984781-358e-4282-9306-41940f129da0"/>
    <ds:schemaRef ds:uri="bd90dbbf-4765-4e12-83dc-086a018494ba"/>
  </ds:schemaRefs>
</ds:datastoreItem>
</file>

<file path=customXml/itemProps3.xml><?xml version="1.0" encoding="utf-8"?>
<ds:datastoreItem xmlns:ds="http://schemas.openxmlformats.org/officeDocument/2006/customXml" ds:itemID="{C023C4C3-CB26-4BBB-AA0D-B097E853A5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984781-358e-4282-9306-41940f129da0"/>
    <ds:schemaRef ds:uri="bd90dbbf-4765-4e12-83dc-086a018494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2501</TotalTime>
  <Words>2450</Words>
  <Application>Microsoft Office PowerPoint</Application>
  <PresentationFormat>Custom</PresentationFormat>
  <Paragraphs>340</Paragraphs>
  <Slides>20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Helvetica Neue</vt:lpstr>
      <vt:lpstr>Helvetica Neue Medium</vt:lpstr>
      <vt:lpstr>Symbol</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Jack Horst</dc:creator>
  <cp:lastModifiedBy>Jack Horst</cp:lastModifiedBy>
  <cp:revision>6</cp:revision>
  <dcterms:modified xsi:type="dcterms:W3CDTF">2026-02-08T20:07:47Z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0x0101002B8FD7A1A42EC845B66531A0E2CE8C66</vt:lpwstr>
  </property>
</Properties>
</file>